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5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301" r:id="rId13"/>
    <p:sldId id="276" r:id="rId14"/>
    <p:sldId id="257" r:id="rId15"/>
    <p:sldId id="275" r:id="rId16"/>
    <p:sldId id="292" r:id="rId17"/>
    <p:sldId id="293" r:id="rId18"/>
    <p:sldId id="259" r:id="rId19"/>
    <p:sldId id="274" r:id="rId20"/>
    <p:sldId id="260" r:id="rId21"/>
    <p:sldId id="261" r:id="rId22"/>
    <p:sldId id="262" r:id="rId23"/>
    <p:sldId id="263" r:id="rId24"/>
    <p:sldId id="277" r:id="rId25"/>
    <p:sldId id="288" r:id="rId26"/>
    <p:sldId id="287" r:id="rId27"/>
    <p:sldId id="278" r:id="rId28"/>
    <p:sldId id="279" r:id="rId29"/>
    <p:sldId id="280" r:id="rId30"/>
    <p:sldId id="30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AFA711"/>
    <a:srgbClr val="BFAE0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63A74-E65A-49B7-AA60-E979778D9875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4553B-86D5-4D0C-8D9D-D3B360A92F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4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4553B-86D5-4D0C-8D9D-D3B360A92F99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60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CF41388-392E-410D-A320-CF77D8E1E041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E19BD5-FCCA-48EB-A550-876C1FCE9C6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nu-lib@ukr.ne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nu-lib@ukr.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lib.pu.if.ua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6030" y="260648"/>
            <a:ext cx="6156450" cy="4392488"/>
          </a:xfrm>
        </p:spPr>
        <p:txBody>
          <a:bodyPr/>
          <a:lstStyle/>
          <a:p>
            <a:pPr algn="ctr"/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 ДВНЗ “</a:t>
            </a:r>
            <a:r>
              <a:rPr lang="ru-RU" dirty="0" err="1"/>
              <a:t>Прикарпатський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Василя </a:t>
            </a:r>
            <a:r>
              <a:rPr lang="ru-RU" dirty="0" err="1"/>
              <a:t>Стефаника</a:t>
            </a:r>
            <a:r>
              <a:rPr lang="ru-RU" dirty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229200"/>
            <a:ext cx="5114778" cy="1008112"/>
          </a:xfrm>
        </p:spPr>
        <p:txBody>
          <a:bodyPr/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uk-UA" altLang="uk-UA" sz="2000" b="1" kern="0" dirty="0">
                <a:solidFill>
                  <a:srgbClr val="003366"/>
                </a:solidFill>
                <a:latin typeface="Arial"/>
              </a:rPr>
              <a:t>Електронна адреса: </a:t>
            </a:r>
            <a:r>
              <a:rPr lang="en-US" altLang="uk-UA" sz="2000" b="1" kern="0" dirty="0" err="1">
                <a:solidFill>
                  <a:srgbClr val="003366"/>
                </a:solidFill>
                <a:latin typeface="Arial"/>
                <a:hlinkClick r:id="rId3"/>
              </a:rPr>
              <a:t>pnu</a:t>
            </a:r>
            <a:r>
              <a:rPr lang="ru-RU" altLang="uk-UA" sz="2000" b="1" kern="0" dirty="0">
                <a:solidFill>
                  <a:srgbClr val="003366"/>
                </a:solidFill>
                <a:latin typeface="Arial"/>
                <a:hlinkClick r:id="rId3"/>
              </a:rPr>
              <a:t>-</a:t>
            </a:r>
            <a:r>
              <a:rPr lang="en-US" altLang="uk-UA" sz="2000" b="1" kern="0" dirty="0">
                <a:solidFill>
                  <a:srgbClr val="003366"/>
                </a:solidFill>
                <a:latin typeface="Arial"/>
                <a:hlinkClick r:id="rId3"/>
              </a:rPr>
              <a:t>lib@ukr.net</a:t>
            </a:r>
            <a:endParaRPr lang="en-US" altLang="uk-UA" sz="2000" b="1" kern="0" dirty="0">
              <a:solidFill>
                <a:srgbClr val="003366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uk-UA" altLang="uk-UA" sz="2000" b="1" kern="0" dirty="0">
                <a:solidFill>
                  <a:srgbClr val="003366"/>
                </a:solidFill>
                <a:latin typeface="Arial"/>
              </a:rPr>
              <a:t>Сайт бібліотеки: </a:t>
            </a:r>
            <a:r>
              <a:rPr lang="en-US" altLang="uk-UA" sz="2000" b="1" kern="0" dirty="0">
                <a:solidFill>
                  <a:srgbClr val="003366"/>
                </a:solidFill>
                <a:latin typeface="Arial"/>
              </a:rPr>
              <a:t>http://lib.pu.If.ua/</a:t>
            </a:r>
            <a:endParaRPr lang="uk-UA" altLang="uk-UA" sz="2000" b="1" kern="0" dirty="0">
              <a:solidFill>
                <a:srgbClr val="003366"/>
              </a:solidFill>
              <a:latin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86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sz="32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Забезпечення літературою дисциплін кафедри соціальної </a:t>
            </a:r>
            <a:r>
              <a:rPr lang="uk-UA" altLang="uk-UA" sz="32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педагогіки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7920880" cy="5328592"/>
          </a:xfrm>
        </p:spPr>
        <p:txBody>
          <a:bodyPr/>
          <a:lstStyle/>
          <a:p>
            <a:pPr marL="0" lvl="0" indent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  <a:defRPr/>
            </a:pPr>
            <a:r>
              <a:rPr lang="uk-UA" sz="2000" kern="0" dirty="0">
                <a:solidFill>
                  <a:srgbClr val="003366"/>
                </a:solidFill>
                <a:latin typeface="Arial"/>
              </a:rPr>
              <a:t>Просимо звернути увагу, що відповідно до Наказу Міністерства освіти і науки від 29.11.2011р. № 1377 про внесення змін до Наказу МОН України від 24.12 2003 р. Про «Ліцензійні умови надання освітніх послуг у сфері вищої освіти»  у розділі  </a:t>
            </a:r>
            <a:r>
              <a:rPr lang="en-US" sz="2000" kern="0" dirty="0">
                <a:solidFill>
                  <a:srgbClr val="003366"/>
                </a:solidFill>
                <a:latin typeface="Arial"/>
              </a:rPr>
              <a:t>II</a:t>
            </a:r>
            <a:r>
              <a:rPr lang="uk-UA" sz="2000" kern="0" dirty="0">
                <a:solidFill>
                  <a:srgbClr val="003366"/>
                </a:solidFill>
                <a:latin typeface="Arial"/>
              </a:rPr>
              <a:t>. Нормативи та вимоги, пункті  2.2 «Вимоги для</a:t>
            </a:r>
            <a:r>
              <a:rPr lang="uk-UA" sz="2000" b="1" kern="0" dirty="0">
                <a:solidFill>
                  <a:srgbClr val="003366"/>
                </a:solidFill>
                <a:latin typeface="Arial"/>
              </a:rPr>
              <a:t> </a:t>
            </a:r>
            <a:r>
              <a:rPr lang="uk-UA" sz="2000" kern="0" dirty="0">
                <a:solidFill>
                  <a:srgbClr val="003366"/>
                </a:solidFill>
                <a:latin typeface="Arial"/>
              </a:rPr>
              <a:t> підготовки   фахівців   з   вищою   освітою відповідних освітньо-кваліфікаційних рівнів» зазначено, що: 2.2.2. Забезпечення навчальною літературою вважається 100% за наявності 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одного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підручника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  (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посібника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)  за  списком 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літератури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,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рекомендованим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робочою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програмою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дисципліни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, на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трьох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 </a:t>
            </a:r>
            <a:r>
              <a:rPr lang="ru-RU" sz="2000" kern="0" dirty="0" err="1">
                <a:solidFill>
                  <a:srgbClr val="003366"/>
                </a:solidFill>
                <a:latin typeface="Arial"/>
              </a:rPr>
              <a:t>студентів</a:t>
            </a:r>
            <a:r>
              <a:rPr lang="ru-RU" sz="2000" kern="0" dirty="0">
                <a:solidFill>
                  <a:srgbClr val="003366"/>
                </a:solidFill>
                <a:latin typeface="Arial"/>
              </a:rPr>
              <a:t>. </a:t>
            </a:r>
          </a:p>
          <a:p>
            <a:pPr marL="0" lvl="0" indent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  <a:defRPr/>
            </a:pPr>
            <a:r>
              <a:rPr lang="uk-UA" sz="2000" b="1" i="1" kern="0" dirty="0">
                <a:solidFill>
                  <a:srgbClr val="003366"/>
                </a:solidFill>
                <a:latin typeface="Arial"/>
              </a:rPr>
              <a:t>	</a:t>
            </a:r>
            <a:endParaRPr lang="uk-UA" sz="2000" b="1" i="1" kern="0" dirty="0" smtClean="0">
              <a:solidFill>
                <a:srgbClr val="003366"/>
              </a:solidFill>
              <a:latin typeface="Arial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  <a:defRPr/>
            </a:pPr>
            <a:r>
              <a:rPr lang="uk-UA" sz="2000" b="1" i="1" kern="0" dirty="0" smtClean="0">
                <a:solidFill>
                  <a:srgbClr val="003366"/>
                </a:solidFill>
                <a:latin typeface="Arial"/>
              </a:rPr>
              <a:t>УВАГА</a:t>
            </a:r>
            <a:r>
              <a:rPr lang="uk-UA" sz="2000" b="1" i="1" kern="0" dirty="0">
                <a:solidFill>
                  <a:srgbClr val="003366"/>
                </a:solidFill>
                <a:latin typeface="Arial"/>
              </a:rPr>
              <a:t>! </a:t>
            </a:r>
            <a:r>
              <a:rPr lang="uk-UA" sz="2000" kern="0" dirty="0">
                <a:solidFill>
                  <a:srgbClr val="003366"/>
                </a:solidFill>
                <a:latin typeface="Arial"/>
              </a:rPr>
              <a:t>Наявність у бібліотеці електронного </a:t>
            </a:r>
            <a:r>
              <a:rPr lang="uk-UA" sz="2000" kern="0" dirty="0" smtClean="0">
                <a:solidFill>
                  <a:srgbClr val="003366"/>
                </a:solidFill>
                <a:latin typeface="Arial"/>
              </a:rPr>
              <a:t>варіанта </a:t>
            </a:r>
            <a:r>
              <a:rPr lang="uk-UA" sz="2000" kern="0" dirty="0">
                <a:solidFill>
                  <a:srgbClr val="003366"/>
                </a:solidFill>
                <a:latin typeface="Arial"/>
              </a:rPr>
              <a:t>посібника, зазначеного в робочій програмі, дає 100-відсоткову </a:t>
            </a:r>
            <a:r>
              <a:rPr lang="uk-UA" sz="2000" kern="0" dirty="0" err="1">
                <a:solidFill>
                  <a:srgbClr val="003366"/>
                </a:solidFill>
                <a:latin typeface="Arial"/>
              </a:rPr>
              <a:t>книгозабезпеченість</a:t>
            </a:r>
            <a:r>
              <a:rPr lang="uk-UA" sz="2000" kern="0" dirty="0">
                <a:solidFill>
                  <a:srgbClr val="003366"/>
                </a:solidFill>
                <a:latin typeface="Arial"/>
              </a:rPr>
              <a:t> даної дисципліни.</a:t>
            </a:r>
            <a:endParaRPr lang="ru-RU" sz="2000" kern="0" dirty="0">
              <a:solidFill>
                <a:srgbClr val="003366"/>
              </a:solidFill>
              <a:latin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11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008112"/>
          </a:xfrm>
        </p:spPr>
        <p:txBody>
          <a:bodyPr/>
          <a:lstStyle/>
          <a:p>
            <a:pPr algn="ctr"/>
            <a:r>
              <a:rPr lang="uk-UA" altLang="uk-UA" sz="32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Перелік дисциплін кафедри соціальної </a:t>
            </a:r>
            <a:r>
              <a:rPr lang="uk-UA" altLang="uk-UA" sz="32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педагогіки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1369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sz="3200" dirty="0" smtClean="0"/>
              <a:t>За детальною інформацією про забезпечення дисциплін навчальною літературою кафедри соціальної педагогіки просимо звертатися у відділ комплектування і наукової обробки документів, або на електронну адресу наукової бібліотеки  </a:t>
            </a:r>
          </a:p>
          <a:p>
            <a:pPr marL="0" lvl="0" indent="0" algn="ctr">
              <a:buNone/>
            </a:pPr>
            <a:r>
              <a:rPr lang="en-US" altLang="uk-UA" sz="3200" b="1" kern="0" dirty="0" err="1" smtClean="0">
                <a:solidFill>
                  <a:srgbClr val="003366"/>
                </a:solidFill>
                <a:latin typeface="Arial"/>
                <a:hlinkClick r:id="rId2"/>
              </a:rPr>
              <a:t>pnu</a:t>
            </a:r>
            <a:r>
              <a:rPr lang="ru-RU" altLang="uk-UA" sz="3200" b="1" kern="0" dirty="0">
                <a:solidFill>
                  <a:srgbClr val="003366"/>
                </a:solidFill>
                <a:latin typeface="Arial"/>
                <a:hlinkClick r:id="rId2"/>
              </a:rPr>
              <a:t>-</a:t>
            </a:r>
            <a:r>
              <a:rPr lang="en-US" altLang="uk-UA" sz="3200" b="1" kern="0" dirty="0" smtClean="0">
                <a:solidFill>
                  <a:srgbClr val="003366"/>
                </a:solidFill>
                <a:latin typeface="Arial"/>
                <a:hlinkClick r:id="rId2"/>
              </a:rPr>
              <a:t>lib@ukr.net</a:t>
            </a:r>
            <a:endParaRPr lang="en-US" altLang="uk-UA" sz="3200" b="1" kern="0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87208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kern="0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/>
              </a:rPr>
              <a:t>Бібліографічний огляд актуальної літератури з питань соціальної </a:t>
            </a:r>
            <a:r>
              <a:rPr lang="uk-UA" sz="2800" kern="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/>
              </a:rPr>
              <a:t>педагогіки</a:t>
            </a:r>
            <a:endParaRPr lang="uk-UA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   </a:t>
            </a:r>
            <a:endParaRPr lang="uk-UA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0700" y="1595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F:\Документи\Соціальна педагогіка журнали\IMG_8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8095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87424"/>
            <a:ext cx="835292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uk-UA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-2708"/>
            <a:ext cx="6192688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Підручники, навчально-методичні  посібники з питань </a:t>
            </a:r>
          </a:p>
          <a:p>
            <a:pPr algn="ctr"/>
            <a:r>
              <a:rPr lang="uk-UA" sz="1600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соціальної педагогіки</a:t>
            </a:r>
          </a:p>
          <a:p>
            <a:pPr lvl="0"/>
            <a:endParaRPr lang="uk-UA" sz="11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endParaRPr lang="uk-UA" sz="11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Безпалько 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О. В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 Соціальна педагогіка : схеми,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таблиці,коментарі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 О. В. 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Безпалько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; Київський пед. ун-т ім. Б. Д. Грінченка.  – К. : ЦУЛ, 2009. – 208 с.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Богданова 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І. М. Соціальна педагогіка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/ І. М. Богданова. – К. : Знання, 2008. – 344.– (Сер. «Б-ка соціального педагога).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Буйницька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О.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П.  Інформаційні технології та технічні засоби навчання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 О. П.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Буйницька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К. : ЦУЛ, 2012. – 240 с.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Будник О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Соціально-педагогічне спрямування змісту професійної освіти майбутніх учителів початкових класів : метод.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 О. Будник. – Івано-Франківськ : ПП Бойчука,  2013. – 80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Войнола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Р. Х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 Методика викладання дисциплін соціально-педагогічного циклу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 Р. Х.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Войнола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;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Нац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пед. ун-т  ім. М. П. Драгоманова, Ін-т соціальної роботи та управління. – К. : ЦУЛ, 2012. – 140 с. 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Важковиховуваність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сутність, причини, реабілітація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посібник для соціальних педагогів та практичних психологів освітніх закладів / за ред.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О.М.Полякової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Суми : Університетська книга, 2009. – 346 [6] с.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Вступ до соціальної роботи 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 за ред. Т. В.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Семигіної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 І. І.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Миговича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К.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Академвидав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2005. – 304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Горілий А. Г. 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Історія соціальної роботи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 А. Г. Горілий. – Тернопіль : Вид-во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Астон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2004. – 174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Главацька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О. Л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Основи самовиховання особистості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для вузів / О. Л.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Главацька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 К. : Кондор, 2008. – 228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Жигайло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 І.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Соціальна педагогіка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 Н. І.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Жигайло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Львів :  Новий світ, 2007. – 255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Забезпечення рівних 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можливостей для навчання студентів з інвалідністю : метод.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для виклад. щодо роботи в інтегрованих групах / Відкритий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міжн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ун-т розвитку людини «Україна»,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Всекур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громадська орган.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ів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-інвалідів «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Гаудеамус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; [К. О.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Кольченко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[та ін.]. –  К. : Ун-т «Україна». – 76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Капська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А. Й.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Соціальна робота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для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-в вузів / А. Й.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Капська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;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Нац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пед. ун-т ім.. М. П. Драгоманова. – К. : Центр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літ-ри, 2005. – 328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2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Інтегрованний</a:t>
            </a:r>
            <a:r>
              <a:rPr lang="uk-UA" sz="1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курс 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соціально-педагогічної теорії і практики. Ч.1 :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навч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посіб</a:t>
            </a:r>
            <a:r>
              <a:rPr lang="uk-UA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/ за ред. Богданової І. М. – Одеса : Пальміра, 2005. – 538 с.</a:t>
            </a:r>
          </a:p>
        </p:txBody>
      </p:sp>
      <p:pic>
        <p:nvPicPr>
          <p:cNvPr id="1029" name="Picture 5" descr="F:\Документи\Соціальна педагогіка журнали\IMG_83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7" y="2924943"/>
            <a:ext cx="2520280" cy="354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346408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666936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uk-UA" sz="4400" dirty="0" smtClean="0"/>
              <a:t>1</a:t>
            </a:r>
            <a:r>
              <a:rPr lang="uk-UA" sz="4400" b="1" i="1" dirty="0" smtClean="0"/>
              <a:t>5.Міжрегіональна</a:t>
            </a:r>
            <a:r>
              <a:rPr lang="uk-UA" sz="4400" dirty="0" smtClean="0"/>
              <a:t> </a:t>
            </a:r>
            <a:r>
              <a:rPr lang="uk-UA" sz="4400" dirty="0"/>
              <a:t>академія управління персоналом. – К. : МАУП, 2003. – 232 с. </a:t>
            </a:r>
          </a:p>
          <a:p>
            <a:pPr marL="0" lvl="0" indent="0">
              <a:buNone/>
            </a:pPr>
            <a:r>
              <a:rPr lang="uk-UA" sz="4400" dirty="0" smtClean="0"/>
              <a:t>16.Кучерявий </a:t>
            </a:r>
            <a:r>
              <a:rPr lang="uk-UA" sz="4400" dirty="0"/>
              <a:t>О. Г. Педагогіка: особистісно-розвивальні аспекти 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для вузів / О. І. Кучерявий. – К. : Слово, 2014. – 440 с.</a:t>
            </a:r>
          </a:p>
          <a:p>
            <a:pPr marL="0" lvl="0" indent="0">
              <a:buNone/>
            </a:pPr>
            <a:r>
              <a:rPr lang="uk-UA" sz="4400" b="1" i="1" dirty="0" smtClean="0"/>
              <a:t>17.Лісовець </a:t>
            </a:r>
            <a:r>
              <a:rPr lang="uk-UA" sz="4400" b="1" i="1" dirty="0"/>
              <a:t>О. В</a:t>
            </a:r>
            <a:r>
              <a:rPr lang="uk-UA" sz="4400" dirty="0"/>
              <a:t>.  Теорія і методика роботи з дитячими та молодіжними організаціями України : </a:t>
            </a:r>
            <a:r>
              <a:rPr lang="uk-UA" sz="4400" dirty="0" err="1"/>
              <a:t>навч.посіб</a:t>
            </a:r>
            <a:r>
              <a:rPr lang="uk-UA" sz="4400" dirty="0"/>
              <a:t>. / О. В. </a:t>
            </a:r>
            <a:r>
              <a:rPr lang="uk-UA" sz="4400" dirty="0" err="1"/>
              <a:t>Лісовець</a:t>
            </a:r>
            <a:r>
              <a:rPr lang="uk-UA" sz="4400" dirty="0"/>
              <a:t>. – К. : Академія, 2011. – 256 с. – (Альма-матер). </a:t>
            </a:r>
          </a:p>
          <a:p>
            <a:pPr marL="0" lvl="0" indent="0">
              <a:buNone/>
            </a:pPr>
            <a:r>
              <a:rPr lang="uk-UA" sz="4400" dirty="0" smtClean="0"/>
              <a:t>18.Міщик</a:t>
            </a:r>
            <a:r>
              <a:rPr lang="uk-UA" sz="4400" dirty="0"/>
              <a:t>, Л. І.  Вступ до спеціальності "Соціальна педагогіка":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/ Л. І. </a:t>
            </a:r>
            <a:r>
              <a:rPr lang="uk-UA" sz="4400" dirty="0" err="1"/>
              <a:t>Міщик</a:t>
            </a:r>
            <a:r>
              <a:rPr lang="uk-UA" sz="4400" dirty="0"/>
              <a:t>, О. П. Демченко. – К. : Слово, 2013. – 328 с.  </a:t>
            </a:r>
          </a:p>
          <a:p>
            <a:pPr marL="0" lvl="0" indent="0">
              <a:buNone/>
            </a:pPr>
            <a:r>
              <a:rPr lang="uk-UA" sz="4400" b="1" i="1" dirty="0" smtClean="0"/>
              <a:t>19.Організація </a:t>
            </a:r>
            <a:r>
              <a:rPr lang="uk-UA" sz="4400" b="1" i="1" dirty="0"/>
              <a:t>соціально-педагогічної </a:t>
            </a:r>
            <a:r>
              <a:rPr lang="uk-UA" sz="4400" dirty="0"/>
              <a:t>та психологічної практики студентів ВНЗ спеціальності "Соціальна педагогіка" : </a:t>
            </a:r>
            <a:r>
              <a:rPr lang="uk-UA" sz="4400" dirty="0" err="1"/>
              <a:t>навч</a:t>
            </a:r>
            <a:r>
              <a:rPr lang="uk-UA" sz="4400" dirty="0"/>
              <a:t>.-метод. </a:t>
            </a:r>
            <a:r>
              <a:rPr lang="uk-UA" sz="4400" dirty="0" err="1"/>
              <a:t>посіб</a:t>
            </a:r>
            <a:r>
              <a:rPr lang="uk-UA" sz="4400" dirty="0"/>
              <a:t>. / за </a:t>
            </a:r>
            <a:r>
              <a:rPr lang="uk-UA" sz="4400" dirty="0" err="1"/>
              <a:t>заг</a:t>
            </a:r>
            <a:r>
              <a:rPr lang="uk-UA" sz="4400" dirty="0"/>
              <a:t>. ред. Я. І. </a:t>
            </a:r>
            <a:r>
              <a:rPr lang="uk-UA" sz="4400" dirty="0" err="1"/>
              <a:t>Журецького</a:t>
            </a:r>
            <a:r>
              <a:rPr lang="uk-UA" sz="4400" dirty="0"/>
              <a:t>. – Миколаїв, 2009. – 323 с. </a:t>
            </a:r>
          </a:p>
          <a:p>
            <a:pPr marL="0" lvl="0" indent="0">
              <a:buNone/>
            </a:pPr>
            <a:r>
              <a:rPr lang="uk-UA" sz="4400" b="1" i="1" dirty="0" smtClean="0"/>
              <a:t>20.Пальчевський </a:t>
            </a:r>
            <a:r>
              <a:rPr lang="uk-UA" sz="4400" b="1" i="1" dirty="0"/>
              <a:t>С. С. </a:t>
            </a:r>
            <a:r>
              <a:rPr lang="uk-UA" sz="4400" dirty="0"/>
              <a:t>Соціальна педагогіка 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для </a:t>
            </a:r>
            <a:r>
              <a:rPr lang="uk-UA" sz="4400" dirty="0" err="1"/>
              <a:t>ст-ів</a:t>
            </a:r>
            <a:r>
              <a:rPr lang="uk-UA" sz="4400" dirty="0"/>
              <a:t> пед. вузів / С. С. </a:t>
            </a:r>
            <a:r>
              <a:rPr lang="uk-UA" sz="4400" dirty="0" err="1"/>
              <a:t>Пальчевський</a:t>
            </a:r>
            <a:r>
              <a:rPr lang="uk-UA" sz="4400" dirty="0"/>
              <a:t>. – К. Кондор, 2005. – 560 с.</a:t>
            </a:r>
          </a:p>
          <a:p>
            <a:pPr marL="0" lvl="0" indent="0">
              <a:buNone/>
            </a:pPr>
            <a:r>
              <a:rPr lang="uk-UA" sz="4400" dirty="0" smtClean="0"/>
              <a:t>21.Радул </a:t>
            </a:r>
            <a:r>
              <a:rPr lang="uk-UA" sz="4400" dirty="0"/>
              <a:t>В. В.  Соціалізація особистості 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/ В. В. </a:t>
            </a:r>
            <a:r>
              <a:rPr lang="uk-UA" sz="4400" dirty="0" err="1"/>
              <a:t>Радул</a:t>
            </a:r>
            <a:r>
              <a:rPr lang="uk-UA" sz="4400" dirty="0"/>
              <a:t>, Я. В. Галета. – Кіровоград : ФОП Александрова М.В., 2013. – 236 с.  </a:t>
            </a:r>
          </a:p>
          <a:p>
            <a:pPr marL="0" lvl="0" indent="0">
              <a:buNone/>
            </a:pPr>
            <a:r>
              <a:rPr lang="uk-UA" sz="4400" b="1" i="1" dirty="0" smtClean="0"/>
              <a:t>22.Розвиток </a:t>
            </a:r>
            <a:r>
              <a:rPr lang="uk-UA" sz="4400" b="1" i="1" dirty="0"/>
              <a:t>соціально-комунікативної </a:t>
            </a:r>
            <a:r>
              <a:rPr lang="uk-UA" sz="4400" dirty="0"/>
              <a:t>компетентності обдарованих учнів початкової школи : </a:t>
            </a:r>
            <a:r>
              <a:rPr lang="uk-UA" sz="4400" dirty="0" err="1"/>
              <a:t>посіб</a:t>
            </a:r>
            <a:r>
              <a:rPr lang="uk-UA" sz="4400" dirty="0"/>
              <a:t>. / НАПН України, Ін-т обдарованої дитини : [</a:t>
            </a:r>
            <a:r>
              <a:rPr lang="uk-UA" sz="4400" dirty="0" err="1"/>
              <a:t>авт</a:t>
            </a:r>
            <a:r>
              <a:rPr lang="uk-UA" sz="4400" dirty="0"/>
              <a:t>. </a:t>
            </a:r>
            <a:r>
              <a:rPr lang="uk-UA" sz="4400" dirty="0" err="1"/>
              <a:t>кол</a:t>
            </a:r>
            <a:r>
              <a:rPr lang="uk-UA" sz="4400" dirty="0"/>
              <a:t>. : Киричук В. О. [та ін.]. – К. : Ін-т обдарованої дитини, 2014. – 132 с.</a:t>
            </a:r>
          </a:p>
          <a:p>
            <a:pPr marL="0" lvl="0" indent="0">
              <a:buNone/>
            </a:pPr>
            <a:r>
              <a:rPr lang="uk-UA" sz="4400" b="1" i="1" dirty="0" smtClean="0"/>
              <a:t>23.Сорочинська </a:t>
            </a:r>
            <a:r>
              <a:rPr lang="uk-UA" sz="4400" b="1" i="1" dirty="0"/>
              <a:t>В. Є.  </a:t>
            </a:r>
            <a:r>
              <a:rPr lang="uk-UA" sz="4400" dirty="0"/>
              <a:t>Організаційна робота соціального педагога  : </a:t>
            </a:r>
            <a:r>
              <a:rPr lang="uk-UA" sz="4400" dirty="0" err="1"/>
              <a:t>навч.посіб</a:t>
            </a:r>
            <a:r>
              <a:rPr lang="uk-UA" sz="4400" dirty="0"/>
              <a:t>. / В. Є.  Сорочинська  ; Вінницький </a:t>
            </a:r>
            <a:r>
              <a:rPr lang="uk-UA" sz="4400" dirty="0" err="1"/>
              <a:t>держ</a:t>
            </a:r>
            <a:r>
              <a:rPr lang="uk-UA" sz="4400" dirty="0"/>
              <a:t>. пед. ун-т ім. М. Коцюбинського.  – К. : Кондор, 2011. – 198 с. </a:t>
            </a:r>
          </a:p>
          <a:p>
            <a:pPr marL="0" lvl="0" indent="0">
              <a:buNone/>
            </a:pPr>
            <a:r>
              <a:rPr lang="uk-UA" sz="4400" b="1" i="1" dirty="0" smtClean="0"/>
              <a:t>24.Соціальна </a:t>
            </a:r>
            <a:r>
              <a:rPr lang="uk-UA" sz="4400" b="1" i="1" dirty="0"/>
              <a:t>педагогіка </a:t>
            </a:r>
            <a:r>
              <a:rPr lang="uk-UA" sz="4400" dirty="0"/>
              <a:t>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/ [О. В. Безпалько, І. Д. Звєрєва, </a:t>
            </a:r>
          </a:p>
          <a:p>
            <a:pPr marL="0" lvl="0" indent="0">
              <a:buNone/>
            </a:pPr>
            <a:r>
              <a:rPr lang="uk-UA" sz="4400" dirty="0"/>
              <a:t>Т. Г. </a:t>
            </a:r>
            <a:r>
              <a:rPr lang="uk-UA" sz="4400" dirty="0" err="1"/>
              <a:t>Веретенко</a:t>
            </a:r>
            <a:r>
              <a:rPr lang="uk-UA" sz="4400" dirty="0"/>
              <a:t>] ; за ред. О. В. Безпалько. – К. : </a:t>
            </a:r>
            <a:r>
              <a:rPr lang="uk-UA" sz="4400" dirty="0" err="1"/>
              <a:t>Академвидав</a:t>
            </a:r>
            <a:r>
              <a:rPr lang="uk-UA" sz="4400" dirty="0"/>
              <a:t>, 2014. – 312 с. – (Серія "Альма-матер"). </a:t>
            </a:r>
          </a:p>
          <a:p>
            <a:pPr marL="0" lvl="0" indent="0">
              <a:buNone/>
            </a:pPr>
            <a:r>
              <a:rPr lang="uk-UA" sz="4400" b="1" i="1" dirty="0" smtClean="0"/>
              <a:t>25.Соціальна </a:t>
            </a:r>
            <a:r>
              <a:rPr lang="uk-UA" sz="4400" b="1" i="1" dirty="0"/>
              <a:t>педагогіка </a:t>
            </a:r>
            <a:r>
              <a:rPr lang="uk-UA" sz="4400" dirty="0"/>
              <a:t>(Типові програми соціально-педагогічних дисциплін)  / за ред.  А. Й. </a:t>
            </a:r>
            <a:r>
              <a:rPr lang="uk-UA" sz="4400" dirty="0" err="1"/>
              <a:t>Капської</a:t>
            </a:r>
            <a:r>
              <a:rPr lang="uk-UA" sz="4400" dirty="0"/>
              <a:t>.  – К. : НПУ ім. М. П. Драгоманова, 2012. – 380 с. </a:t>
            </a:r>
          </a:p>
          <a:p>
            <a:pPr marL="0" lvl="0" indent="0">
              <a:buNone/>
            </a:pPr>
            <a:r>
              <a:rPr lang="uk-UA" sz="4400" b="1" i="1" dirty="0" smtClean="0"/>
              <a:t>26.Соціальна </a:t>
            </a:r>
            <a:r>
              <a:rPr lang="uk-UA" sz="4400" b="1" i="1" dirty="0"/>
              <a:t>педагогіка </a:t>
            </a:r>
            <a:r>
              <a:rPr lang="uk-UA" sz="4400" dirty="0"/>
              <a:t>: </a:t>
            </a:r>
            <a:r>
              <a:rPr lang="uk-UA" sz="4400" dirty="0" err="1"/>
              <a:t>підруч</a:t>
            </a:r>
            <a:r>
              <a:rPr lang="uk-UA" sz="4400" dirty="0"/>
              <a:t>. / за ред.  </a:t>
            </a:r>
            <a:r>
              <a:rPr lang="uk-UA" sz="4400" dirty="0" err="1"/>
              <a:t>А.Й.Капської</a:t>
            </a:r>
            <a:r>
              <a:rPr lang="uk-UA" sz="4400" dirty="0"/>
              <a:t> ; НПУ ім. М. П. Драгоманова, </a:t>
            </a:r>
          </a:p>
          <a:p>
            <a:pPr marL="0" lvl="0" indent="0">
              <a:buNone/>
            </a:pPr>
            <a:r>
              <a:rPr lang="uk-UA" sz="4400" dirty="0"/>
              <a:t>Ін-т соціальної роботи та управління. – 5-те вид., </a:t>
            </a:r>
            <a:r>
              <a:rPr lang="uk-UA" sz="4400" dirty="0" err="1"/>
              <a:t>випр</a:t>
            </a:r>
            <a:r>
              <a:rPr lang="uk-UA" sz="4400" dirty="0"/>
              <a:t>. та </a:t>
            </a:r>
            <a:r>
              <a:rPr lang="uk-UA" sz="4400" dirty="0" err="1"/>
              <a:t>доп</a:t>
            </a:r>
            <a:r>
              <a:rPr lang="uk-UA" sz="4400" dirty="0"/>
              <a:t>. – К. : ЦУЛ, 2011. – 488 с. </a:t>
            </a:r>
          </a:p>
          <a:p>
            <a:pPr marL="0" lvl="0" indent="0">
              <a:buNone/>
            </a:pPr>
            <a:r>
              <a:rPr lang="uk-UA" sz="4400" b="1" i="1" dirty="0" smtClean="0"/>
              <a:t>27.Соціальна </a:t>
            </a:r>
            <a:r>
              <a:rPr lang="uk-UA" sz="4400" b="1" i="1" dirty="0"/>
              <a:t>педагогіка</a:t>
            </a:r>
            <a:r>
              <a:rPr lang="uk-UA" sz="4400" dirty="0"/>
              <a:t> 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/ </a:t>
            </a:r>
            <a:r>
              <a:rPr lang="uk-UA" sz="4400" dirty="0" err="1"/>
              <a:t>О.В.Безпалько</a:t>
            </a:r>
            <a:r>
              <a:rPr lang="uk-UA" sz="4400" dirty="0"/>
              <a:t>, </a:t>
            </a:r>
            <a:r>
              <a:rPr lang="uk-UA" sz="4400" dirty="0" err="1"/>
              <a:t>І.Д.Звєрєва</a:t>
            </a:r>
            <a:r>
              <a:rPr lang="uk-UA" sz="4400" dirty="0"/>
              <a:t>, </a:t>
            </a:r>
            <a:r>
              <a:rPr lang="uk-UA" sz="4400" dirty="0" err="1"/>
              <a:t>Т.Г.Веретенко</a:t>
            </a:r>
            <a:r>
              <a:rPr lang="uk-UA" sz="4400" dirty="0"/>
              <a:t> ; за ред. </a:t>
            </a:r>
            <a:r>
              <a:rPr lang="uk-UA" sz="4400" dirty="0" err="1"/>
              <a:t>О.В.Безпалько</a:t>
            </a:r>
            <a:r>
              <a:rPr lang="uk-UA" sz="4400" dirty="0"/>
              <a:t>.– К. : </a:t>
            </a:r>
            <a:r>
              <a:rPr lang="uk-UA" sz="4400" dirty="0" err="1"/>
              <a:t>Академвидав</a:t>
            </a:r>
            <a:r>
              <a:rPr lang="uk-UA" sz="4400" dirty="0"/>
              <a:t>, 2013. – 312 с. – (Серія "Альма-матер"). </a:t>
            </a:r>
          </a:p>
          <a:p>
            <a:pPr marL="0" lvl="0" indent="0">
              <a:buNone/>
            </a:pPr>
            <a:r>
              <a:rPr lang="uk-UA" sz="4400" b="1" i="1" dirty="0" smtClean="0"/>
              <a:t>28.Соціальна </a:t>
            </a:r>
            <a:r>
              <a:rPr lang="uk-UA" sz="4400" b="1" i="1" dirty="0"/>
              <a:t>педагогіка</a:t>
            </a:r>
            <a:r>
              <a:rPr lang="uk-UA" sz="4400" dirty="0"/>
              <a:t>: теорії і технології : </a:t>
            </a:r>
            <a:r>
              <a:rPr lang="uk-UA" sz="4400" dirty="0" err="1"/>
              <a:t>підруч</a:t>
            </a:r>
            <a:r>
              <a:rPr lang="uk-UA" sz="4400" dirty="0"/>
              <a:t>. для </a:t>
            </a:r>
            <a:r>
              <a:rPr lang="uk-UA" sz="4400" dirty="0" err="1"/>
              <a:t>ст</a:t>
            </a:r>
            <a:r>
              <a:rPr lang="uk-UA" sz="4400" dirty="0"/>
              <a:t>-в вузів / за </a:t>
            </a:r>
            <a:r>
              <a:rPr lang="uk-UA" sz="4400" dirty="0" err="1"/>
              <a:t>заг</a:t>
            </a:r>
            <a:r>
              <a:rPr lang="uk-UA" sz="4400" dirty="0"/>
              <a:t>. ред. І. Д. Звєрєвої. – К. : Центр </a:t>
            </a:r>
            <a:r>
              <a:rPr lang="uk-UA" sz="4400" dirty="0" err="1"/>
              <a:t>навч</a:t>
            </a:r>
            <a:r>
              <a:rPr lang="uk-UA" sz="4400" dirty="0"/>
              <a:t>. літ-ри, 2006. – 316 с. </a:t>
            </a:r>
          </a:p>
          <a:p>
            <a:pPr marL="0" lvl="0" indent="0">
              <a:buNone/>
            </a:pPr>
            <a:r>
              <a:rPr lang="uk-UA" sz="4400" b="1" i="1" dirty="0" smtClean="0"/>
              <a:t>29.Соціально-педагогічне </a:t>
            </a:r>
            <a:r>
              <a:rPr lang="uk-UA" sz="4400" dirty="0"/>
              <a:t>проектування розвитку обдарованості учня в системі навчально-виховного процесу : </a:t>
            </a:r>
            <a:r>
              <a:rPr lang="uk-UA" sz="4400" dirty="0" err="1"/>
              <a:t>посіб</a:t>
            </a:r>
            <a:r>
              <a:rPr lang="uk-UA" sz="4400" dirty="0"/>
              <a:t>. / НАПН України, Ін-т обдарованої дитини ; [за </a:t>
            </a:r>
            <a:r>
              <a:rPr lang="uk-UA" sz="4400" dirty="0" err="1"/>
              <a:t>заг</a:t>
            </a:r>
            <a:r>
              <a:rPr lang="uk-UA" sz="4400" dirty="0"/>
              <a:t>. ред. В. О. Киричука</a:t>
            </a:r>
            <a:r>
              <a:rPr lang="ru-RU" sz="4400" dirty="0"/>
              <a:t>]</a:t>
            </a:r>
            <a:r>
              <a:rPr lang="uk-UA" sz="4400" dirty="0"/>
              <a:t>. – К. : Інститут обдарованої дитини, 2014. – 192 с.</a:t>
            </a:r>
          </a:p>
          <a:p>
            <a:pPr marL="0" lvl="0" indent="0">
              <a:buNone/>
            </a:pPr>
            <a:r>
              <a:rPr lang="ru-RU" sz="4400" b="1" i="1" dirty="0" smtClean="0"/>
              <a:t>30.Специальная </a:t>
            </a:r>
            <a:r>
              <a:rPr lang="ru-RU" sz="4400" b="1" i="1" dirty="0"/>
              <a:t>педагогика  </a:t>
            </a:r>
            <a:r>
              <a:rPr lang="ru-RU" sz="4400" dirty="0"/>
              <a:t>: учеб. </a:t>
            </a:r>
            <a:r>
              <a:rPr lang="ru-RU" sz="4400" dirty="0" err="1"/>
              <a:t>пособ</a:t>
            </a:r>
            <a:r>
              <a:rPr lang="ru-RU" sz="4400" dirty="0"/>
              <a:t>. для </a:t>
            </a:r>
            <a:r>
              <a:rPr lang="ru-RU" sz="4400" dirty="0" err="1"/>
              <a:t>ст-ов</a:t>
            </a:r>
            <a:r>
              <a:rPr lang="ru-RU" sz="4400" dirty="0"/>
              <a:t> вузов </a:t>
            </a:r>
            <a:r>
              <a:rPr lang="uk-UA" sz="4400" dirty="0"/>
              <a:t>: в 3 т. </a:t>
            </a:r>
            <a:r>
              <a:rPr lang="ru-RU" sz="4400" dirty="0"/>
              <a:t>/ под ред. Н. М. Назаровой. – Т. 1 :  История специальной педагогики  / Н. М. Назарова, Г. Н. </a:t>
            </a:r>
            <a:r>
              <a:rPr lang="ru-RU" sz="4400" dirty="0" err="1"/>
              <a:t>Пенин</a:t>
            </a:r>
            <a:r>
              <a:rPr lang="ru-RU" sz="4400" dirty="0"/>
              <a:t>. – М. : Академия, 2007. – 352 с. ; Т. 2 : Общие основы специальной педагогики / [Н. </a:t>
            </a:r>
            <a:r>
              <a:rPr lang="ru-RU" sz="4400" dirty="0" err="1" smtClean="0"/>
              <a:t>М.Назаров</a:t>
            </a:r>
            <a:r>
              <a:rPr lang="ru-RU" sz="4400" dirty="0" smtClean="0"/>
              <a:t> </a:t>
            </a:r>
            <a:r>
              <a:rPr lang="ru-RU" sz="4400" dirty="0"/>
              <a:t>[и др.]. – М., 2008. – 352 с. ; Т. 3 : Педагогические системы специального образования / [Н. М. Назарова [и др.]. – М., 2008. – 400 с.</a:t>
            </a:r>
            <a:endParaRPr lang="uk-UA" sz="4400" dirty="0"/>
          </a:p>
          <a:p>
            <a:pPr marL="0" lvl="0" indent="0">
              <a:buNone/>
            </a:pPr>
            <a:r>
              <a:rPr lang="uk-UA" sz="4400" b="1" i="1" dirty="0" smtClean="0"/>
              <a:t>31.Тюптя </a:t>
            </a:r>
            <a:r>
              <a:rPr lang="uk-UA" sz="4400" b="1" i="1" dirty="0"/>
              <a:t>Л. Т. </a:t>
            </a:r>
            <a:r>
              <a:rPr lang="uk-UA" sz="4400" dirty="0"/>
              <a:t>Соціальна робота: теорія і правда 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/ Л. Т. </a:t>
            </a:r>
            <a:r>
              <a:rPr lang="uk-UA" sz="4400" dirty="0" err="1"/>
              <a:t>Тюптя</a:t>
            </a:r>
            <a:r>
              <a:rPr lang="uk-UA" sz="4400" dirty="0"/>
              <a:t>, </a:t>
            </a:r>
          </a:p>
          <a:p>
            <a:pPr marL="0" lvl="0" indent="0">
              <a:buNone/>
            </a:pPr>
            <a:r>
              <a:rPr lang="uk-UA" sz="4400" dirty="0"/>
              <a:t>І. Б. Іванова ; Відкритий </a:t>
            </a:r>
            <a:r>
              <a:rPr lang="uk-UA" sz="4400" dirty="0" err="1"/>
              <a:t>міжн</a:t>
            </a:r>
            <a:r>
              <a:rPr lang="uk-UA" sz="4400" dirty="0"/>
              <a:t>. ун-т розвитку людини «України». – 2-е вид, перероб. і </a:t>
            </a:r>
            <a:r>
              <a:rPr lang="uk-UA" sz="4400" dirty="0" err="1"/>
              <a:t>доп</a:t>
            </a:r>
            <a:r>
              <a:rPr lang="uk-UA" sz="4400" dirty="0"/>
              <a:t>. – К. : Знання, 2008. – 574 с.</a:t>
            </a:r>
          </a:p>
          <a:p>
            <a:pPr marL="0" lvl="0" indent="0">
              <a:buNone/>
            </a:pPr>
            <a:r>
              <a:rPr lang="uk-UA" sz="4400" b="1" i="1" dirty="0" smtClean="0"/>
              <a:t>32.Шахрай </a:t>
            </a:r>
            <a:r>
              <a:rPr lang="uk-UA" sz="4400" b="1" i="1" dirty="0"/>
              <a:t>В. М. </a:t>
            </a:r>
            <a:r>
              <a:rPr lang="uk-UA" sz="4400" dirty="0"/>
              <a:t>Технології соціальної роботи : </a:t>
            </a:r>
            <a:r>
              <a:rPr lang="uk-UA" sz="4400" dirty="0" err="1"/>
              <a:t>навч</a:t>
            </a:r>
            <a:r>
              <a:rPr lang="uk-UA" sz="4400" dirty="0"/>
              <a:t>. </a:t>
            </a:r>
            <a:r>
              <a:rPr lang="uk-UA" sz="4400" dirty="0" err="1"/>
              <a:t>посіб</a:t>
            </a:r>
            <a:r>
              <a:rPr lang="uk-UA" sz="4400" dirty="0"/>
              <a:t>. для </a:t>
            </a:r>
            <a:r>
              <a:rPr lang="uk-UA" sz="4400" dirty="0" err="1"/>
              <a:t>ст-ів</a:t>
            </a:r>
            <a:r>
              <a:rPr lang="uk-UA" sz="4400" dirty="0"/>
              <a:t> вузів / В. М. Шахрай. – К. : Центр </a:t>
            </a:r>
            <a:r>
              <a:rPr lang="uk-UA" sz="4400" dirty="0" err="1"/>
              <a:t>навч</a:t>
            </a:r>
            <a:r>
              <a:rPr lang="uk-UA" sz="4400" dirty="0"/>
              <a:t>. літ-ри, 2006. – 464 с.</a:t>
            </a:r>
          </a:p>
          <a:p>
            <a:pPr>
              <a:lnSpc>
                <a:spcPct val="120000"/>
              </a:lnSpc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424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851104" cy="79208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136904" cy="6525344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None/>
            </a:pPr>
            <a:r>
              <a:rPr lang="uk-UA" sz="4500" dirty="0"/>
              <a:t> </a:t>
            </a:r>
            <a:r>
              <a:rPr lang="uk-UA" sz="4500" b="1" i="1" dirty="0"/>
              <a:t>Монографії, наукові збірники з питань соціальної педагогіки </a:t>
            </a:r>
          </a:p>
          <a:p>
            <a:pPr marL="514350" lvl="0" indent="-514350">
              <a:buFont typeface="+mj-lt"/>
              <a:buAutoNum type="arabicPeriod"/>
            </a:pPr>
            <a:endParaRPr lang="uk-UA" sz="2700" dirty="0" smtClean="0"/>
          </a:p>
          <a:p>
            <a:pPr marL="514350" lvl="0" indent="-514350">
              <a:buFont typeface="+mj-lt"/>
              <a:buAutoNum type="arabicPeriod"/>
            </a:pPr>
            <a:endParaRPr lang="uk-UA" sz="3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sz="3000" dirty="0" smtClean="0"/>
              <a:t>Будник</a:t>
            </a:r>
            <a:r>
              <a:rPr lang="uk-UA" sz="3000" dirty="0"/>
              <a:t>, О. Б.  Професійна підготовка майбутніх учителів початкової школи до соціально-педагогічної діяльності: теорія і методика : </a:t>
            </a:r>
            <a:r>
              <a:rPr lang="uk-UA" sz="3000" dirty="0" err="1"/>
              <a:t>моногр</a:t>
            </a:r>
            <a:r>
              <a:rPr lang="uk-UA" sz="3000" dirty="0"/>
              <a:t>. / О. Б. Будник. – Дніпропетровськ : Середняк Т. К., 2014. – 484 с.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Витоки педагогічної майстерності : </a:t>
            </a:r>
            <a:r>
              <a:rPr lang="uk-UA" sz="3000" dirty="0" err="1"/>
              <a:t>зб</a:t>
            </a:r>
            <a:r>
              <a:rPr lang="uk-UA" sz="3000" dirty="0"/>
              <a:t>. наук. пр. Полтавського державного педагогічного у–ту ім. В. Г. Короленка. Сер. Педагогічні науки. – Полтава, 2010. – </a:t>
            </a:r>
            <a:r>
              <a:rPr lang="uk-UA" sz="3000" dirty="0" err="1"/>
              <a:t>Вип</a:t>
            </a:r>
            <a:r>
              <a:rPr lang="uk-UA" sz="3000" dirty="0"/>
              <a:t>. 7. – 214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Вища школа як соціальний інститут і механізм соціалізації молоді :  </a:t>
            </a:r>
            <a:r>
              <a:rPr lang="uk-UA" sz="3000" dirty="0" err="1"/>
              <a:t>моногр</a:t>
            </a:r>
            <a:r>
              <a:rPr lang="uk-UA" sz="3000" dirty="0"/>
              <a:t>. / НАПНУ, Ін-т вищої освіти ; [</a:t>
            </a:r>
            <a:r>
              <a:rPr lang="uk-UA" sz="3000" dirty="0" err="1"/>
              <a:t>кол</a:t>
            </a:r>
            <a:r>
              <a:rPr lang="uk-UA" sz="3000" dirty="0"/>
              <a:t>. </a:t>
            </a:r>
            <a:r>
              <a:rPr lang="uk-UA" sz="3000" dirty="0" err="1"/>
              <a:t>авт</a:t>
            </a:r>
            <a:r>
              <a:rPr lang="uk-UA" sz="3000" dirty="0"/>
              <a:t>. : М. </a:t>
            </a:r>
            <a:r>
              <a:rPr lang="uk-UA" sz="3000" dirty="0" err="1"/>
              <a:t>Михальченко</a:t>
            </a:r>
            <a:r>
              <a:rPr lang="uk-UA" sz="3000" dirty="0"/>
              <a:t>  (кер.) </a:t>
            </a:r>
            <a:r>
              <a:rPr lang="en-US" sz="3000" dirty="0"/>
              <a:t>[</a:t>
            </a:r>
            <a:r>
              <a:rPr lang="uk-UA" sz="3000" dirty="0"/>
              <a:t>та ін.]. – К. : Педагогічна думка, 2012. – 320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Вісник Львівського університету. Сер. педагогічна. – Львів : Львівський </a:t>
            </a:r>
            <a:r>
              <a:rPr lang="uk-UA" sz="3000" dirty="0" err="1"/>
              <a:t>нац</a:t>
            </a:r>
            <a:r>
              <a:rPr lang="uk-UA" sz="3000" dirty="0"/>
              <a:t>. ун-т  ім. І. Франка, 2013.. – </a:t>
            </a:r>
            <a:r>
              <a:rPr lang="uk-UA" sz="3000" dirty="0" err="1"/>
              <a:t>Вип</a:t>
            </a:r>
            <a:r>
              <a:rPr lang="uk-UA" sz="3000" dirty="0"/>
              <a:t>. 29. – 237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Вісник Прикарпатського університету. Сер. педагогіка. – Івано–Франківськ, 2013. – </a:t>
            </a:r>
            <a:r>
              <a:rPr lang="uk-UA" sz="3000" dirty="0" err="1"/>
              <a:t>Вип</a:t>
            </a:r>
            <a:r>
              <a:rPr lang="uk-UA" sz="3000" dirty="0"/>
              <a:t>. XLIX. – 374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Вісник Прикарпатського університету. Сер. Філософські і психологічні науки.</a:t>
            </a:r>
            <a:r>
              <a:rPr lang="ru-RU" sz="3000" dirty="0"/>
              <a:t> </a:t>
            </a:r>
            <a:r>
              <a:rPr lang="uk-UA" sz="3000" dirty="0"/>
              <a:t>– Івано–Франківськ, 2014.</a:t>
            </a:r>
            <a:r>
              <a:rPr lang="ru-RU" sz="3000" dirty="0"/>
              <a:t> </a:t>
            </a:r>
            <a:r>
              <a:rPr lang="uk-UA" sz="3000" dirty="0"/>
              <a:t>– </a:t>
            </a:r>
            <a:r>
              <a:rPr lang="uk-UA" sz="3000" dirty="0" err="1"/>
              <a:t>Вип</a:t>
            </a:r>
            <a:r>
              <a:rPr lang="uk-UA" sz="3000" dirty="0"/>
              <a:t>. 18. –172 с.</a:t>
            </a:r>
            <a:r>
              <a:rPr lang="ru-RU" sz="3000" dirty="0"/>
              <a:t>  </a:t>
            </a:r>
            <a:endParaRPr lang="uk-UA" sz="3000" dirty="0"/>
          </a:p>
          <a:p>
            <a:pPr marL="514350" lvl="0" indent="-514350">
              <a:buFont typeface="+mj-lt"/>
              <a:buAutoNum type="arabicPeriod"/>
            </a:pPr>
            <a:r>
              <a:rPr lang="uk-UA" sz="3000" dirty="0" err="1"/>
              <a:t>Вітакультурний</a:t>
            </a:r>
            <a:r>
              <a:rPr lang="uk-UA" sz="3000" dirty="0"/>
              <a:t> млин : методологічний альманах НДІ методології та економіки вищої освіти Тернопільського </a:t>
            </a:r>
            <a:r>
              <a:rPr lang="uk-UA" sz="3000" dirty="0" err="1"/>
              <a:t>нац</a:t>
            </a:r>
            <a:r>
              <a:rPr lang="uk-UA" sz="3000" dirty="0"/>
              <a:t>. економічного </a:t>
            </a:r>
            <a:r>
              <a:rPr lang="uk-UA" sz="3000" dirty="0" err="1"/>
              <a:t>ун</a:t>
            </a:r>
            <a:r>
              <a:rPr lang="uk-UA" sz="3000" dirty="0"/>
              <a:t>–ту.</a:t>
            </a:r>
            <a:r>
              <a:rPr lang="ru-RU" sz="3000" dirty="0"/>
              <a:t> </a:t>
            </a:r>
            <a:r>
              <a:rPr lang="uk-UA" sz="3000" dirty="0"/>
              <a:t>– Тернопіль, 2014.</a:t>
            </a:r>
            <a:r>
              <a:rPr lang="ru-RU" sz="3000" dirty="0"/>
              <a:t> </a:t>
            </a:r>
            <a:r>
              <a:rPr lang="uk-UA" sz="3000" dirty="0"/>
              <a:t>– Модуль 16 – 68 с..</a:t>
            </a:r>
            <a:r>
              <a:rPr lang="ru-RU" sz="3000" dirty="0"/>
              <a:t> </a:t>
            </a:r>
            <a:endParaRPr lang="uk-UA" sz="3000" dirty="0"/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Грищенко С. В. Самовдосконалення майбутніх фахівців соціальної сфери : </a:t>
            </a:r>
            <a:r>
              <a:rPr lang="uk-UA" sz="3000" dirty="0" err="1"/>
              <a:t>моногр</a:t>
            </a:r>
            <a:r>
              <a:rPr lang="uk-UA" sz="3000" dirty="0"/>
              <a:t>. : / С. В. Грищенко ; за наук. ред. М. Б. </a:t>
            </a:r>
            <a:r>
              <a:rPr lang="uk-UA" sz="3000" dirty="0" err="1"/>
              <a:t>Євтуха</a:t>
            </a:r>
            <a:r>
              <a:rPr lang="uk-UA" sz="3000" dirty="0"/>
              <a:t> ; Чернігівський </a:t>
            </a:r>
            <a:r>
              <a:rPr lang="uk-UA" sz="3000" dirty="0" err="1"/>
              <a:t>нац</a:t>
            </a:r>
            <a:r>
              <a:rPr lang="uk-UA" sz="3000" dirty="0"/>
              <a:t>. пед. ун-т ім. Т. Г. Шевченка. – Чернігів, 2011. – 328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Ідея опіки дітей і молоді в історико–педагогічній науці : </a:t>
            </a:r>
            <a:r>
              <a:rPr lang="uk-UA" sz="3000" dirty="0" err="1"/>
              <a:t>зб</a:t>
            </a:r>
            <a:r>
              <a:rPr lang="uk-UA" sz="3000" dirty="0"/>
              <a:t>. наук. пр. / Лабораторія соціальної педагогіки, Ін-т проблем виховання АПН України, </a:t>
            </a:r>
            <a:r>
              <a:rPr lang="uk-UA" sz="3000" dirty="0" err="1"/>
              <a:t>Прикарп</a:t>
            </a:r>
            <a:r>
              <a:rPr lang="uk-UA" sz="3000" dirty="0"/>
              <a:t>. </a:t>
            </a:r>
            <a:r>
              <a:rPr lang="uk-UA" sz="3000" dirty="0" err="1"/>
              <a:t>нац</a:t>
            </a:r>
            <a:r>
              <a:rPr lang="uk-UA" sz="3000" dirty="0"/>
              <a:t>. ун-т ім.. В. Стефаника ; [ред.. </a:t>
            </a:r>
            <a:r>
              <a:rPr lang="uk-UA" sz="3000" dirty="0" err="1"/>
              <a:t>кол</a:t>
            </a:r>
            <a:r>
              <a:rPr lang="uk-UA" sz="3000" dirty="0"/>
              <a:t>. : </a:t>
            </a:r>
            <a:r>
              <a:rPr lang="uk-UA" sz="3000" dirty="0" err="1"/>
              <a:t>Миронюк</a:t>
            </a:r>
            <a:r>
              <a:rPr lang="uk-UA" sz="3000" dirty="0"/>
              <a:t> І. Ф. та ін.].– Івано–Франківськ, 2005. – 340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Кризи життєвого простору особистості, сім'ї та соціальних інституцій : матеріали </a:t>
            </a:r>
            <a:r>
              <a:rPr lang="uk-UA" sz="3000" dirty="0" err="1"/>
              <a:t>Всеукр</a:t>
            </a:r>
            <a:r>
              <a:rPr lang="uk-UA" sz="3000" dirty="0"/>
              <a:t>. наук.–</a:t>
            </a:r>
            <a:r>
              <a:rPr lang="uk-UA" sz="3000" dirty="0" err="1"/>
              <a:t>практ</a:t>
            </a:r>
            <a:r>
              <a:rPr lang="uk-UA" sz="3000" dirty="0"/>
              <a:t>. </a:t>
            </a:r>
            <a:r>
              <a:rPr lang="uk-UA" sz="3000" dirty="0" err="1"/>
              <a:t>конф</a:t>
            </a:r>
            <a:r>
              <a:rPr lang="uk-UA" sz="3000" dirty="0"/>
              <a:t>. з </a:t>
            </a:r>
            <a:r>
              <a:rPr lang="uk-UA" sz="3000" dirty="0" err="1"/>
              <a:t>міжнародн</a:t>
            </a:r>
            <a:r>
              <a:rPr lang="uk-UA" sz="3000" dirty="0"/>
              <a:t>. участю, м. Полтава, 15–17 лютого, 2013 р. / Полтавський </a:t>
            </a:r>
            <a:r>
              <a:rPr lang="uk-UA" sz="3000" dirty="0" err="1"/>
              <a:t>нац</a:t>
            </a:r>
            <a:r>
              <a:rPr lang="uk-UA" sz="3000" dirty="0"/>
              <a:t>. пед. ун-т  ім.  В. Г. Короленка. – Полтава, 2013. – 213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Людинознавчі студії : </a:t>
            </a:r>
            <a:r>
              <a:rPr lang="uk-UA" sz="3000" dirty="0" err="1"/>
              <a:t>зб</a:t>
            </a:r>
            <a:r>
              <a:rPr lang="uk-UA" sz="3000" dirty="0"/>
              <a:t>. наук. пр. ДДПУ / </a:t>
            </a:r>
            <a:r>
              <a:rPr lang="uk-UA" sz="3000" dirty="0" err="1"/>
              <a:t>Дрогоб</a:t>
            </a:r>
            <a:r>
              <a:rPr lang="uk-UA" sz="3000" dirty="0"/>
              <a:t>. </a:t>
            </a:r>
            <a:r>
              <a:rPr lang="uk-UA" sz="3000" dirty="0" err="1"/>
              <a:t>держ</a:t>
            </a:r>
            <a:r>
              <a:rPr lang="uk-UA" sz="3000" dirty="0"/>
              <a:t>. </a:t>
            </a:r>
            <a:r>
              <a:rPr lang="uk-UA" sz="3000" dirty="0" err="1"/>
              <a:t>педаг</a:t>
            </a:r>
            <a:r>
              <a:rPr lang="uk-UA" sz="3000" dirty="0"/>
              <a:t>. ун-т ім. І. Франка. – Дрогобич : Виробничий відділ ДДПУ ім. І. Франка, 2014. – </a:t>
            </a:r>
            <a:r>
              <a:rPr lang="uk-UA" sz="3000" dirty="0" err="1"/>
              <a:t>Вип</a:t>
            </a:r>
            <a:r>
              <a:rPr lang="uk-UA" sz="3000" dirty="0"/>
              <a:t>. 29, ч. 2 : Педагогіка. – 238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Матеріали міської науково–практичної конференції "Діти вулиці : проблеми, права, захист" : </a:t>
            </a:r>
            <a:r>
              <a:rPr lang="uk-UA" sz="3000" dirty="0" err="1"/>
              <a:t>зб</a:t>
            </a:r>
            <a:r>
              <a:rPr lang="uk-UA" sz="3000" dirty="0"/>
              <a:t>. наук. пр. – Івано–Франківськ : Плай, 2008. – 196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Науковий вісник Національного університету біоресурсів і природокористування України.</a:t>
            </a:r>
            <a:r>
              <a:rPr lang="ru-RU" sz="3000" dirty="0"/>
              <a:t> </a:t>
            </a:r>
            <a:r>
              <a:rPr lang="uk-UA" sz="3000" dirty="0"/>
              <a:t>Сер. Педагогіка. Психологія. Філософія – К., 2014.</a:t>
            </a:r>
            <a:r>
              <a:rPr lang="ru-RU" sz="3000" dirty="0"/>
              <a:t> </a:t>
            </a:r>
            <a:r>
              <a:rPr lang="uk-UA" sz="3000" dirty="0"/>
              <a:t>– </a:t>
            </a:r>
            <a:r>
              <a:rPr lang="uk-UA" sz="3000" dirty="0" err="1"/>
              <a:t>Вип</a:t>
            </a:r>
            <a:r>
              <a:rPr lang="uk-UA" sz="3000" dirty="0"/>
              <a:t>. 199, ч. 1. – 445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Науковий часопис НПУ ім. М. П. Драгоманова. Серія 11,  Соціальна робота. Соціальна педагогіка. – К. ; Івано–Франківськ, 2013. – </a:t>
            </a:r>
            <a:r>
              <a:rPr lang="uk-UA" sz="3000" dirty="0" err="1"/>
              <a:t>Вип</a:t>
            </a:r>
            <a:r>
              <a:rPr lang="uk-UA" sz="3000" dirty="0"/>
              <a:t>. 17, ч. 1. – 210 с. ; </a:t>
            </a:r>
            <a:r>
              <a:rPr lang="uk-UA" sz="3000" dirty="0" err="1"/>
              <a:t>Вип</a:t>
            </a:r>
            <a:r>
              <a:rPr lang="uk-UA" sz="3000" dirty="0"/>
              <a:t>. 17, ч. 2. – 216 с.</a:t>
            </a:r>
          </a:p>
          <a:p>
            <a:pPr marL="514350" indent="-514350">
              <a:buFont typeface="+mj-lt"/>
              <a:buAutoNum type="arabicPeriod"/>
            </a:pP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88173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uk-UA" sz="4800" dirty="0" smtClean="0"/>
              <a:t>15. </a:t>
            </a:r>
            <a:r>
              <a:rPr lang="uk-UA" sz="4800" dirty="0"/>
              <a:t>Опіка над дітьми в добу трансформації суспільного устрою / Т. К. </a:t>
            </a:r>
            <a:r>
              <a:rPr lang="uk-UA" sz="4800" dirty="0" err="1"/>
              <a:t>Завгородня</a:t>
            </a:r>
            <a:r>
              <a:rPr lang="uk-UA" sz="4800" dirty="0"/>
              <a:t>, Н. В. Лисенко, Д.-К </a:t>
            </a:r>
            <a:r>
              <a:rPr lang="uk-UA" sz="4800" dirty="0" err="1"/>
              <a:t>Мажец</a:t>
            </a:r>
            <a:r>
              <a:rPr lang="uk-UA" sz="4800" dirty="0"/>
              <a:t>, Б. М. </a:t>
            </a:r>
            <a:r>
              <a:rPr lang="uk-UA" sz="4800" dirty="0" err="1"/>
              <a:t>Ступарик</a:t>
            </a:r>
            <a:r>
              <a:rPr lang="uk-UA" sz="4800" dirty="0"/>
              <a:t>. – Івано-Франківськ ; Ужгород : Мистецька лінія, 2002. – 150 с.</a:t>
            </a:r>
          </a:p>
          <a:p>
            <a:pPr marL="0" lvl="0" indent="0">
              <a:buNone/>
            </a:pPr>
            <a:r>
              <a:rPr lang="uk-UA" sz="4800" dirty="0" smtClean="0"/>
              <a:t>16. </a:t>
            </a:r>
            <a:r>
              <a:rPr lang="uk-UA" sz="4800" dirty="0"/>
              <a:t>Педагогічні науки : </a:t>
            </a:r>
            <a:r>
              <a:rPr lang="uk-UA" sz="4800" dirty="0" err="1"/>
              <a:t>зб</a:t>
            </a:r>
            <a:r>
              <a:rPr lang="uk-UA" sz="4800" dirty="0"/>
              <a:t>. наук. пр.  / Полтавський </a:t>
            </a:r>
            <a:r>
              <a:rPr lang="uk-UA" sz="4800" dirty="0" err="1"/>
              <a:t>нац</a:t>
            </a:r>
            <a:r>
              <a:rPr lang="uk-UA" sz="4800" dirty="0"/>
              <a:t>. пед. ун-т ім. В. Г. Короленка. – Полтава, 2012. – </a:t>
            </a:r>
            <a:r>
              <a:rPr lang="uk-UA" sz="4800" dirty="0" err="1"/>
              <a:t>Вип</a:t>
            </a:r>
            <a:r>
              <a:rPr lang="uk-UA" sz="4800" dirty="0"/>
              <a:t>. 55. – 162 с.</a:t>
            </a:r>
          </a:p>
          <a:p>
            <a:pPr marL="0" lvl="0" indent="0">
              <a:buNone/>
            </a:pPr>
            <a:r>
              <a:rPr lang="uk-UA" sz="4800" dirty="0" smtClean="0"/>
              <a:t>17. </a:t>
            </a:r>
            <a:r>
              <a:rPr lang="uk-UA" sz="4800" dirty="0"/>
              <a:t>Педагогічна освіта в Україні і Польщі : реалії та перспективи : </a:t>
            </a:r>
            <a:r>
              <a:rPr lang="uk-UA" sz="4800" dirty="0" err="1"/>
              <a:t>зб</a:t>
            </a:r>
            <a:r>
              <a:rPr lang="uk-UA" sz="4800" dirty="0"/>
              <a:t>. наук. пр. / за ред. : Д. </a:t>
            </a:r>
            <a:r>
              <a:rPr lang="uk-UA" sz="4800" dirty="0" err="1"/>
              <a:t>Герцюка</a:t>
            </a:r>
            <a:r>
              <a:rPr lang="uk-UA" sz="4800" dirty="0"/>
              <a:t>, Р. </a:t>
            </a:r>
            <a:r>
              <a:rPr lang="uk-UA" sz="4800" dirty="0" err="1"/>
              <a:t>Кухи</a:t>
            </a:r>
            <a:r>
              <a:rPr lang="uk-UA" sz="4800" dirty="0"/>
              <a:t>. – Львів : ЛНУ , «Тріада плюс», 2008. – 348 с.</a:t>
            </a:r>
          </a:p>
          <a:p>
            <a:pPr marL="0" lvl="0" indent="0">
              <a:buNone/>
            </a:pPr>
            <a:r>
              <a:rPr lang="uk-UA" sz="4800" dirty="0" smtClean="0"/>
              <a:t>18. </a:t>
            </a:r>
            <a:r>
              <a:rPr lang="uk-UA" sz="4800" dirty="0"/>
              <a:t>Педагогічний процес: теорія і практика : </a:t>
            </a:r>
            <a:r>
              <a:rPr lang="uk-UA" sz="4800" dirty="0" err="1"/>
              <a:t>зб</a:t>
            </a:r>
            <a:r>
              <a:rPr lang="uk-UA" sz="4800" dirty="0"/>
              <a:t>. наук. праць / Ін-т педагогіки і психології професійної освіти АПН України, Благодійний фонд ім. А. Макаренка ; [гол. ред. С. Сисоєва]. – К. : </a:t>
            </a:r>
            <a:r>
              <a:rPr lang="uk-UA" sz="4800" dirty="0" err="1"/>
              <a:t>Екмо</a:t>
            </a:r>
            <a:r>
              <a:rPr lang="uk-UA" sz="4800" dirty="0"/>
              <a:t>, 2005. – </a:t>
            </a:r>
            <a:r>
              <a:rPr lang="uk-UA" sz="4800" dirty="0" err="1"/>
              <a:t>Вип</a:t>
            </a:r>
            <a:r>
              <a:rPr lang="uk-UA" sz="4800" dirty="0"/>
              <a:t>. 2. – 214 с.</a:t>
            </a:r>
          </a:p>
          <a:p>
            <a:pPr marL="0" lvl="0" indent="0">
              <a:buNone/>
            </a:pPr>
            <a:r>
              <a:rPr lang="uk-UA" sz="4800" dirty="0" smtClean="0"/>
              <a:t>19. </a:t>
            </a:r>
            <a:r>
              <a:rPr lang="uk-UA" sz="4800" dirty="0"/>
              <a:t>Проблеми освіти : наук.-метод. </a:t>
            </a:r>
            <a:r>
              <a:rPr lang="uk-UA" sz="4800" dirty="0" err="1"/>
              <a:t>зб</a:t>
            </a:r>
            <a:r>
              <a:rPr lang="uk-UA" sz="4800" dirty="0"/>
              <a:t>. / Ін-т інноваційних технологій і змісту  освіти. – К. : Ін-т інноваційних технологій, 2006. – </a:t>
            </a:r>
            <a:r>
              <a:rPr lang="uk-UA" sz="4800" dirty="0" err="1"/>
              <a:t>Вип</a:t>
            </a:r>
            <a:r>
              <a:rPr lang="uk-UA" sz="4800" dirty="0"/>
              <a:t>. 48. – 230 с. ; </a:t>
            </a:r>
            <a:r>
              <a:rPr lang="uk-UA" sz="4800" dirty="0" err="1"/>
              <a:t>Вип</a:t>
            </a:r>
            <a:r>
              <a:rPr lang="uk-UA" sz="4800" dirty="0"/>
              <a:t>. 49. – 234 с. </a:t>
            </a:r>
          </a:p>
          <a:p>
            <a:pPr marL="0" lvl="0" indent="0">
              <a:buNone/>
            </a:pPr>
            <a:r>
              <a:rPr lang="uk-UA" sz="4800" dirty="0" smtClean="0"/>
              <a:t>20. </a:t>
            </a:r>
            <a:r>
              <a:rPr lang="uk-UA" sz="4800" dirty="0"/>
              <a:t>Проблеми освіти в суспільстві </a:t>
            </a:r>
            <a:r>
              <a:rPr lang="uk-UA" sz="4800" dirty="0" err="1"/>
              <a:t>ноосферної</a:t>
            </a:r>
            <a:r>
              <a:rPr lang="uk-UA" sz="4800" dirty="0"/>
              <a:t> епохи (освіта сталого розвитку) : матеріали Всеукраїнської наук.-</a:t>
            </a:r>
            <a:r>
              <a:rPr lang="uk-UA" sz="4800" dirty="0" err="1"/>
              <a:t>практ</a:t>
            </a:r>
            <a:r>
              <a:rPr lang="uk-UA" sz="4800" dirty="0"/>
              <a:t>. </a:t>
            </a:r>
            <a:r>
              <a:rPr lang="uk-UA" sz="4800" dirty="0" err="1"/>
              <a:t>конф</a:t>
            </a:r>
            <a:r>
              <a:rPr lang="uk-UA" sz="4800" dirty="0"/>
              <a:t>., Київ, 19 квітня 2007 р. / Київський ін.-т соціальних та культурних </a:t>
            </a:r>
            <a:r>
              <a:rPr lang="uk-UA" sz="4800" dirty="0" err="1"/>
              <a:t>зв’язків</a:t>
            </a:r>
            <a:r>
              <a:rPr lang="uk-UA" sz="4800" dirty="0"/>
              <a:t> </a:t>
            </a:r>
            <a:r>
              <a:rPr lang="uk-UA" sz="4800" dirty="0" err="1"/>
              <a:t>ім.святої</a:t>
            </a:r>
            <a:r>
              <a:rPr lang="uk-UA" sz="4800" dirty="0"/>
              <a:t> княгині Ольги [та ін.] ; [відп. за </a:t>
            </a:r>
            <a:r>
              <a:rPr lang="uk-UA" sz="4800" dirty="0" err="1"/>
              <a:t>вип</a:t>
            </a:r>
            <a:r>
              <a:rPr lang="uk-UA" sz="4800" dirty="0"/>
              <a:t>. : Вдовиченко А. М., </a:t>
            </a:r>
            <a:r>
              <a:rPr lang="uk-UA" sz="4800" dirty="0" err="1"/>
              <a:t>Ліпський</a:t>
            </a:r>
            <a:r>
              <a:rPr lang="uk-UA" sz="4800" dirty="0"/>
              <a:t> П. Ю.]. – К. : [Чайка-Всесвіт], 2007. – 335 с.</a:t>
            </a:r>
          </a:p>
          <a:p>
            <a:pPr marL="0" lvl="0" indent="0">
              <a:buNone/>
            </a:pPr>
            <a:r>
              <a:rPr lang="uk-UA" sz="4800" dirty="0" smtClean="0"/>
              <a:t>21.Психолого-педагогчні </a:t>
            </a:r>
            <a:r>
              <a:rPr lang="uk-UA" sz="4800" dirty="0"/>
              <a:t>умови розвитку освітнього простору держави : тези доповідей та повідомлень учасників </a:t>
            </a:r>
            <a:r>
              <a:rPr lang="uk-UA" sz="4800" dirty="0" err="1"/>
              <a:t>Міжнарод</a:t>
            </a:r>
            <a:r>
              <a:rPr lang="uk-UA" sz="4800" dirty="0"/>
              <a:t>. наук.-</a:t>
            </a:r>
            <a:r>
              <a:rPr lang="uk-UA" sz="4800" dirty="0" err="1"/>
              <a:t>практ</a:t>
            </a:r>
            <a:r>
              <a:rPr lang="uk-UA" sz="4800" dirty="0"/>
              <a:t>. </a:t>
            </a:r>
            <a:r>
              <a:rPr lang="uk-UA" sz="4800" dirty="0" err="1"/>
              <a:t>конф</a:t>
            </a:r>
            <a:r>
              <a:rPr lang="uk-UA" sz="4800" dirty="0"/>
              <a:t>., 22 лист. 2013 / </a:t>
            </a:r>
            <a:r>
              <a:rPr lang="ru-RU" sz="4800" dirty="0"/>
              <a:t>[</a:t>
            </a:r>
            <a:r>
              <a:rPr lang="uk-UA" sz="4800" dirty="0" err="1"/>
              <a:t>упоряд</a:t>
            </a:r>
            <a:r>
              <a:rPr lang="uk-UA" sz="4800" dirty="0"/>
              <a:t>. В. Р. </a:t>
            </a:r>
            <a:r>
              <a:rPr lang="uk-UA" sz="4800" dirty="0" err="1"/>
              <a:t>Кісіль</a:t>
            </a:r>
            <a:r>
              <a:rPr lang="ru-RU" sz="4800" dirty="0"/>
              <a:t>] </a:t>
            </a:r>
            <a:r>
              <a:rPr lang="uk-UA" sz="4800" dirty="0"/>
              <a:t>;  Львівський </a:t>
            </a:r>
            <a:r>
              <a:rPr lang="uk-UA" sz="4800" dirty="0" err="1"/>
              <a:t>держ</a:t>
            </a:r>
            <a:r>
              <a:rPr lang="uk-UA" sz="4800" dirty="0"/>
              <a:t>. ун-т внутрішніх справ. – Львів, 2013. – 716 с.</a:t>
            </a:r>
          </a:p>
          <a:p>
            <a:pPr marL="0" lvl="0" indent="0">
              <a:buNone/>
            </a:pPr>
            <a:r>
              <a:rPr lang="uk-UA" sz="4800" dirty="0" smtClean="0"/>
              <a:t>22. </a:t>
            </a:r>
            <a:r>
              <a:rPr lang="uk-UA" sz="4800" dirty="0"/>
              <a:t>Психологія особистості : наук.-</a:t>
            </a:r>
            <a:r>
              <a:rPr lang="uk-UA" sz="4800" dirty="0" err="1"/>
              <a:t>теорет</a:t>
            </a:r>
            <a:r>
              <a:rPr lang="uk-UA" sz="4800" dirty="0"/>
              <a:t>.-</a:t>
            </a:r>
            <a:r>
              <a:rPr lang="uk-UA" sz="4800" dirty="0" err="1"/>
              <a:t>методол</a:t>
            </a:r>
            <a:r>
              <a:rPr lang="uk-UA" sz="4800" dirty="0"/>
              <a:t>. прикладний </a:t>
            </a:r>
            <a:r>
              <a:rPr lang="uk-UA" sz="4800" dirty="0" err="1"/>
              <a:t>психол</a:t>
            </a:r>
            <a:r>
              <a:rPr lang="uk-UA" sz="4800" dirty="0"/>
              <a:t>. журнал. – Івано-Франківськ, 2012. – № 1 (3) : Аксіологія розвитку особистості в освітньому середовищі / </a:t>
            </a:r>
            <a:r>
              <a:rPr lang="ru-RU" sz="4800" dirty="0"/>
              <a:t>[</a:t>
            </a:r>
            <a:r>
              <a:rPr lang="uk-UA" sz="4800" dirty="0"/>
              <a:t>ред.. </a:t>
            </a:r>
            <a:r>
              <a:rPr lang="uk-UA" sz="4800" dirty="0" err="1"/>
              <a:t>кол</a:t>
            </a:r>
            <a:r>
              <a:rPr lang="uk-UA" sz="4800" dirty="0"/>
              <a:t>. : З. С. Карпенко (гол. ред.)</a:t>
            </a:r>
            <a:r>
              <a:rPr lang="ru-RU" sz="4800" dirty="0"/>
              <a:t> [</a:t>
            </a:r>
            <a:r>
              <a:rPr lang="uk-UA" sz="4800" dirty="0"/>
              <a:t>та ін.</a:t>
            </a:r>
            <a:r>
              <a:rPr lang="ru-RU" sz="4800" dirty="0"/>
              <a:t>]</a:t>
            </a:r>
            <a:r>
              <a:rPr lang="uk-UA" sz="4800" dirty="0"/>
              <a:t>. – Івано-Франківськ : </a:t>
            </a:r>
            <a:r>
              <a:rPr lang="uk-UA" sz="4800" dirty="0" err="1"/>
              <a:t>Прикарп</a:t>
            </a:r>
            <a:r>
              <a:rPr lang="uk-UA" sz="4800" dirty="0"/>
              <a:t>. </a:t>
            </a:r>
            <a:r>
              <a:rPr lang="uk-UA" sz="4800" dirty="0" err="1"/>
              <a:t>нац</a:t>
            </a:r>
            <a:r>
              <a:rPr lang="uk-UA" sz="4800" dirty="0"/>
              <a:t>. ун-т ім. В. Стефаника, 2012. – 303 с.</a:t>
            </a:r>
          </a:p>
          <a:p>
            <a:pPr marL="0" lvl="0" indent="0">
              <a:buNone/>
            </a:pPr>
            <a:r>
              <a:rPr lang="uk-UA" sz="4800" dirty="0" smtClean="0"/>
              <a:t>23.Розвиток </a:t>
            </a:r>
            <a:r>
              <a:rPr lang="uk-UA" sz="4800" dirty="0"/>
              <a:t>потенціалу можливостей учнів в умовах сучасного навчання : </a:t>
            </a:r>
            <a:r>
              <a:rPr lang="uk-UA" sz="4800" dirty="0" err="1"/>
              <a:t>моногр</a:t>
            </a:r>
            <a:r>
              <a:rPr lang="uk-UA" sz="4800" dirty="0"/>
              <a:t>. / Ін-т психології ім.. Г. С. Костюка ;  [за ред.. С. А. Гончаренко, Л. О. Кондратенко</a:t>
            </a:r>
            <a:r>
              <a:rPr lang="ru-RU" sz="4800" dirty="0"/>
              <a:t>]</a:t>
            </a:r>
            <a:r>
              <a:rPr lang="uk-UA" sz="4800" dirty="0"/>
              <a:t>. – К. : Педагогічна думка, 2008. – 200 с.</a:t>
            </a:r>
          </a:p>
          <a:p>
            <a:pPr marL="0" lvl="0" indent="0">
              <a:buNone/>
            </a:pPr>
            <a:r>
              <a:rPr lang="uk-UA" sz="4800" dirty="0" smtClean="0"/>
              <a:t>24. </a:t>
            </a:r>
            <a:r>
              <a:rPr lang="uk-UA" sz="4800" dirty="0" err="1" smtClean="0"/>
              <a:t>Сарапулова</a:t>
            </a:r>
            <a:r>
              <a:rPr lang="uk-UA" sz="4800" dirty="0" smtClean="0"/>
              <a:t> </a:t>
            </a:r>
            <a:r>
              <a:rPr lang="uk-UA" sz="4800" dirty="0"/>
              <a:t>Є. Г. Психолого-педагогічні основи навчально-виховної діяльності гувернера : </a:t>
            </a:r>
            <a:r>
              <a:rPr lang="uk-UA" sz="4800" dirty="0" err="1"/>
              <a:t>моногр</a:t>
            </a:r>
            <a:r>
              <a:rPr lang="uk-UA" sz="4800" dirty="0"/>
              <a:t>. / Є. Г. </a:t>
            </a:r>
            <a:r>
              <a:rPr lang="uk-UA" sz="4800" dirty="0" err="1"/>
              <a:t>Сарапулова</a:t>
            </a:r>
            <a:r>
              <a:rPr lang="uk-UA" sz="4800" dirty="0"/>
              <a:t> ; Міжрегіональна академія управління персоналом. – К. : МАУП, 2003. – 264 с.</a:t>
            </a:r>
          </a:p>
          <a:p>
            <a:pPr marL="0" lvl="0" indent="0">
              <a:buNone/>
            </a:pPr>
            <a:r>
              <a:rPr lang="uk-UA" sz="4800" dirty="0" smtClean="0"/>
              <a:t>25. </a:t>
            </a:r>
            <a:r>
              <a:rPr lang="uk-UA" sz="4800" dirty="0"/>
              <a:t>Ткачова Н. І. Формування особистості учня у навчально-виховному процесі / Н. І. Ткачова. – Харків : Вид. група «Основа» ; ПП «Тріада +», 2007. – 208 с. – (Б-ка </a:t>
            </a:r>
            <a:r>
              <a:rPr lang="uk-UA" sz="4800" dirty="0" err="1"/>
              <a:t>журн</a:t>
            </a:r>
            <a:r>
              <a:rPr lang="uk-UA" sz="4800" dirty="0"/>
              <a:t>. «Управління школою» ; </a:t>
            </a:r>
            <a:r>
              <a:rPr lang="uk-UA" sz="4800" dirty="0" err="1"/>
              <a:t>Вип</a:t>
            </a:r>
            <a:r>
              <a:rPr lang="uk-UA" sz="4800" dirty="0"/>
              <a:t>. 11 (59)).</a:t>
            </a:r>
          </a:p>
          <a:p>
            <a:pPr marL="0" lvl="0" indent="0">
              <a:buNone/>
            </a:pPr>
            <a:r>
              <a:rPr lang="uk-UA" sz="4800" dirty="0" smtClean="0"/>
              <a:t>26.Харченко </a:t>
            </a:r>
            <a:r>
              <a:rPr lang="uk-UA" sz="4800" dirty="0"/>
              <a:t>С. Я. Робота соціального педагога з  дітьми девіантної поведінки / С. Я. Харченко, Н. П. Краснова. – 2-е вид. – Харків : Основа, 2012. – 143 с. – (Серія «Соціальному педагогу»).</a:t>
            </a: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838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700" dirty="0" err="1" smtClean="0"/>
              <a:t>Довідково-енциклопедичні</a:t>
            </a:r>
            <a:r>
              <a:rPr lang="ru-RU" sz="2700" dirty="0" smtClean="0"/>
              <a:t> </a:t>
            </a:r>
            <a:r>
              <a:rPr lang="ru-RU" sz="2700" dirty="0" err="1" smtClean="0"/>
              <a:t>видання</a:t>
            </a:r>
            <a:r>
              <a:rPr lang="ru-RU" sz="2700" dirty="0" smtClean="0"/>
              <a:t> </a:t>
            </a:r>
            <a:r>
              <a:rPr lang="ru-RU" sz="2700" dirty="0"/>
              <a:t>з </a:t>
            </a:r>
            <a:r>
              <a:rPr lang="ru-RU" sz="2700" dirty="0" err="1" smtClean="0"/>
              <a:t>соціальної</a:t>
            </a:r>
            <a:r>
              <a:rPr lang="ru-RU" sz="2700" dirty="0" smtClean="0"/>
              <a:t> </a:t>
            </a:r>
            <a:r>
              <a:rPr lang="ru-RU" sz="2700" dirty="0" err="1"/>
              <a:t>педагогіки</a:t>
            </a:r>
            <a:endParaRPr lang="uk-UA" sz="2700" dirty="0"/>
          </a:p>
        </p:txBody>
      </p:sp>
      <p:pic>
        <p:nvPicPr>
          <p:cNvPr id="3074" name="Picture 2" descr="F:\Документи\Соціальна педагогіка журнали\IMG_8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260"/>
            <a:ext cx="4067944" cy="5532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54088"/>
            <a:ext cx="52565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088"/>
          </a:xfrm>
        </p:spPr>
        <p:txBody>
          <a:bodyPr>
            <a:normAutofit fontScale="90000"/>
          </a:bodyPr>
          <a:lstStyle/>
          <a:p>
            <a:r>
              <a:rPr lang="uk-UA" altLang="uk-UA" dirty="0"/>
              <a:t>Виставки нових надходжень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altLang="uk-UA" sz="3600" b="1" dirty="0"/>
              <a:t>Шановні викладачі та аспіранти!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altLang="uk-UA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uk-UA" altLang="uk-UA" dirty="0"/>
              <a:t>	</a:t>
            </a:r>
            <a:r>
              <a:rPr lang="uk-UA" altLang="uk-UA" sz="2800" dirty="0"/>
              <a:t>Нагадуємо Вам, що кожний другий та четвертий понеділок і вівторок місяця в </a:t>
            </a:r>
            <a:r>
              <a:rPr lang="uk-UA" altLang="uk-UA" sz="2800" dirty="0" smtClean="0"/>
              <a:t>інформаційно-бібліографічному відділі </a:t>
            </a:r>
            <a:r>
              <a:rPr lang="uk-UA" altLang="uk-UA" sz="2800" dirty="0"/>
              <a:t>проводяться «Дні інформації», де на виставках </a:t>
            </a:r>
            <a:r>
              <a:rPr lang="uk-UA" altLang="uk-UA" sz="2800" dirty="0" smtClean="0"/>
              <a:t>представлено нову літературу, </a:t>
            </a:r>
            <a:r>
              <a:rPr lang="uk-UA" altLang="uk-UA" sz="2800" dirty="0"/>
              <a:t>яка надійшла в бібліотеку</a:t>
            </a:r>
            <a:r>
              <a:rPr lang="uk-UA" altLang="uk-UA" sz="2800" dirty="0" smtClean="0"/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altLang="uk-UA" sz="2800" b="1" dirty="0" smtClean="0"/>
              <a:t>Інформація про нові надходження розміщена на сайті бібліотеки у розділах «Віртуальна виставка» та «Нові надходження»</a:t>
            </a:r>
            <a:endParaRPr lang="uk-UA" altLang="uk-UA" sz="2800" b="1" dirty="0"/>
          </a:p>
          <a:p>
            <a:pPr marL="0" indent="0" algn="just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458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uk-UA" sz="4000" b="0" i="1" kern="0" cap="none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uk-UA" sz="4000" i="1" kern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Віртуальне </a:t>
            </a:r>
            <a:r>
              <a:rPr lang="uk-UA" sz="4000" i="1" kern="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засідання </a:t>
            </a:r>
            <a:br>
              <a:rPr lang="uk-UA" sz="4000" i="1" kern="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</a:br>
            <a:r>
              <a:rPr lang="uk-UA" sz="4000" i="1" kern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кафедри</a:t>
            </a:r>
            <a:r>
              <a:rPr lang="uk-UA" sz="4000" i="1" kern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</a:rPr>
              <a:t> </a:t>
            </a:r>
            <a:r>
              <a:rPr lang="uk-UA" sz="4000" i="1" kern="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</a:rPr>
              <a:t>:</a:t>
            </a:r>
            <a:br>
              <a:rPr lang="uk-UA" sz="4000" i="1" kern="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</a:rPr>
            </a:br>
            <a:endParaRPr lang="uk-UA" sz="40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7156648" cy="3962840"/>
          </a:xfrm>
        </p:spPr>
        <p:txBody>
          <a:bodyPr>
            <a:prstTxWarp prst="textFadeLeft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  <a:defRPr/>
            </a:pPr>
            <a:r>
              <a:rPr lang="uk-UA" sz="7200" b="1" i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“Соціальна </a:t>
            </a:r>
            <a:r>
              <a:rPr lang="uk-UA" sz="7200" b="1" i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педагогіка”</a:t>
            </a:r>
            <a:endParaRPr lang="ru-RU" sz="7200" b="1" i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40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59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                                  </a:t>
            </a:r>
            <a:br>
              <a:rPr lang="uk-UA" sz="1800" dirty="0" smtClean="0"/>
            </a:br>
            <a:endParaRPr lang="uk-UA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674">
            <a:off x="5774469" y="1268760"/>
            <a:ext cx="3384375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026"/>
            <a:ext cx="5544615" cy="54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5" y="15621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6211"/>
            <a:ext cx="5040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Автореферати дисертацій. Спеціальність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13.00.05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Соціальна педагогіка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</a:p>
          <a:p>
            <a:pPr algn="ctr"/>
            <a:r>
              <a:rPr lang="uk-UA" sz="2000" b="1" i="1" dirty="0"/>
              <a:t>(</a:t>
            </a:r>
            <a:r>
              <a:rPr lang="uk-UA" sz="2000" b="1" i="1" dirty="0" smtClean="0"/>
              <a:t>2015 рік)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1633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325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 err="1">
                <a:latin typeface="Times New Roman"/>
                <a:ea typeface="Times New Roman"/>
              </a:rPr>
              <a:t>Петришин</a:t>
            </a:r>
            <a:r>
              <a:rPr lang="uk-UA" sz="4300" dirty="0">
                <a:latin typeface="Times New Roman"/>
                <a:ea typeface="Times New Roman"/>
              </a:rPr>
              <a:t> Л. Й. Теоретико-методичні основи формування креативності майбутніх соціальних педагогів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д-ра пед. наук : спец. 13.00.05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</a:t>
            </a:r>
            <a:r>
              <a:rPr lang="uk-UA" sz="4300" dirty="0">
                <a:latin typeface="Times New Roman"/>
                <a:ea typeface="Times New Roman"/>
              </a:rPr>
              <a:t> / </a:t>
            </a:r>
            <a:r>
              <a:rPr lang="uk-UA" sz="4300" dirty="0" err="1">
                <a:latin typeface="Times New Roman"/>
                <a:ea typeface="Times New Roman"/>
              </a:rPr>
              <a:t>Петришин</a:t>
            </a:r>
            <a:r>
              <a:rPr lang="uk-UA" sz="4300" dirty="0">
                <a:latin typeface="Times New Roman"/>
                <a:ea typeface="Times New Roman"/>
              </a:rPr>
              <a:t> Людмила Йосипівна. – </a:t>
            </a:r>
            <a:r>
              <a:rPr lang="uk-UA" sz="4300" dirty="0" err="1">
                <a:latin typeface="Times New Roman"/>
                <a:ea typeface="Times New Roman"/>
              </a:rPr>
              <a:t>Старобільськ</a:t>
            </a:r>
            <a:r>
              <a:rPr lang="uk-UA" sz="4300" dirty="0">
                <a:latin typeface="Times New Roman"/>
                <a:ea typeface="Times New Roman"/>
              </a:rPr>
              <a:t>, 2015. – 44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>
                <a:latin typeface="Times New Roman"/>
                <a:ea typeface="Times New Roman"/>
              </a:rPr>
              <a:t>Новікова О. Ю. Соціально-педагогічна адаптація людей похилого віку до умов інформаційного суспільства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</a:t>
            </a:r>
            <a:r>
              <a:rPr lang="uk-UA" sz="4300" dirty="0" err="1">
                <a:latin typeface="Times New Roman"/>
                <a:ea typeface="Times New Roman"/>
              </a:rPr>
              <a:t>канд</a:t>
            </a:r>
            <a:r>
              <a:rPr lang="uk-UA" sz="4300" dirty="0">
                <a:latin typeface="Times New Roman"/>
                <a:ea typeface="Times New Roman"/>
              </a:rPr>
              <a:t>. пед. наук : спец. 13.00.05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</a:t>
            </a:r>
            <a:r>
              <a:rPr lang="uk-UA" sz="4300" dirty="0">
                <a:latin typeface="Times New Roman"/>
                <a:ea typeface="Times New Roman"/>
              </a:rPr>
              <a:t> / Новікова Ольга Юріївна. – </a:t>
            </a:r>
            <a:r>
              <a:rPr lang="uk-UA" sz="4300" dirty="0" err="1">
                <a:latin typeface="Times New Roman"/>
                <a:ea typeface="Times New Roman"/>
              </a:rPr>
              <a:t>Старобільськ</a:t>
            </a:r>
            <a:r>
              <a:rPr lang="uk-UA" sz="4300" dirty="0">
                <a:latin typeface="Times New Roman"/>
                <a:ea typeface="Times New Roman"/>
              </a:rPr>
              <a:t>, 2015. – 20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 err="1">
                <a:latin typeface="Times New Roman"/>
                <a:ea typeface="Times New Roman"/>
              </a:rPr>
              <a:t>Пюра</a:t>
            </a:r>
            <a:r>
              <a:rPr lang="uk-UA" sz="4300" dirty="0">
                <a:latin typeface="Times New Roman"/>
                <a:ea typeface="Times New Roman"/>
              </a:rPr>
              <a:t> О. С. Підготовка майбутніх соціальних педагогів до комунікативної діяльності в умовах дитячих закладів оздоровлення та відпочинку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</a:t>
            </a:r>
            <a:r>
              <a:rPr lang="uk-UA" sz="4300" dirty="0" err="1">
                <a:latin typeface="Times New Roman"/>
                <a:ea typeface="Times New Roman"/>
              </a:rPr>
              <a:t>канд</a:t>
            </a:r>
            <a:r>
              <a:rPr lang="uk-UA" sz="4300" dirty="0">
                <a:latin typeface="Times New Roman"/>
                <a:ea typeface="Times New Roman"/>
              </a:rPr>
              <a:t>. пед. наук : спец. 13.00.05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 </a:t>
            </a:r>
            <a:r>
              <a:rPr lang="uk-UA" sz="4300" dirty="0">
                <a:latin typeface="Times New Roman"/>
                <a:ea typeface="Times New Roman"/>
              </a:rPr>
              <a:t>/ </a:t>
            </a:r>
            <a:r>
              <a:rPr lang="uk-UA" sz="4300" dirty="0" err="1">
                <a:latin typeface="Times New Roman"/>
                <a:ea typeface="Times New Roman"/>
              </a:rPr>
              <a:t>Пюра</a:t>
            </a:r>
            <a:r>
              <a:rPr lang="uk-UA" sz="4300" dirty="0">
                <a:latin typeface="Times New Roman"/>
                <a:ea typeface="Times New Roman"/>
              </a:rPr>
              <a:t> Олена Станіславівна. – К., 2015. – 20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>
                <a:latin typeface="Times New Roman"/>
                <a:ea typeface="Times New Roman"/>
              </a:rPr>
              <a:t>Сін </a:t>
            </a:r>
            <a:r>
              <a:rPr lang="uk-UA" sz="4300" dirty="0" err="1">
                <a:latin typeface="Times New Roman"/>
                <a:ea typeface="Times New Roman"/>
              </a:rPr>
              <a:t>Чжефу</a:t>
            </a:r>
            <a:r>
              <a:rPr lang="uk-UA" sz="4300" dirty="0">
                <a:latin typeface="Times New Roman"/>
                <a:ea typeface="Times New Roman"/>
              </a:rPr>
              <a:t> Педагогічна підтримка адаптації іноземних студентів до навчання у вищих навчальних закладах України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</a:t>
            </a:r>
            <a:r>
              <a:rPr lang="uk-UA" sz="4300" dirty="0" err="1">
                <a:latin typeface="Times New Roman"/>
                <a:ea typeface="Times New Roman"/>
              </a:rPr>
              <a:t>канд</a:t>
            </a:r>
            <a:r>
              <a:rPr lang="uk-UA" sz="4300" dirty="0">
                <a:latin typeface="Times New Roman"/>
                <a:ea typeface="Times New Roman"/>
              </a:rPr>
              <a:t>. пед. наук : спец. 13.00.05 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</a:t>
            </a:r>
            <a:r>
              <a:rPr lang="uk-UA" sz="4300" dirty="0">
                <a:latin typeface="Times New Roman"/>
                <a:ea typeface="Times New Roman"/>
              </a:rPr>
              <a:t> / Сін </a:t>
            </a:r>
            <a:r>
              <a:rPr lang="uk-UA" sz="4300" dirty="0" err="1">
                <a:latin typeface="Times New Roman"/>
                <a:ea typeface="Times New Roman"/>
              </a:rPr>
              <a:t>Чжефу</a:t>
            </a:r>
            <a:r>
              <a:rPr lang="uk-UA" sz="4300" dirty="0">
                <a:latin typeface="Times New Roman"/>
                <a:ea typeface="Times New Roman"/>
              </a:rPr>
              <a:t>. – </a:t>
            </a:r>
            <a:r>
              <a:rPr lang="uk-UA" sz="4300" dirty="0" err="1">
                <a:latin typeface="Times New Roman"/>
                <a:ea typeface="Times New Roman"/>
              </a:rPr>
              <a:t>Старобільськ</a:t>
            </a:r>
            <a:r>
              <a:rPr lang="uk-UA" sz="4300" dirty="0">
                <a:latin typeface="Times New Roman"/>
                <a:ea typeface="Times New Roman"/>
              </a:rPr>
              <a:t>, 2015. – 20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 err="1">
                <a:latin typeface="Times New Roman"/>
                <a:ea typeface="Times New Roman"/>
              </a:rPr>
              <a:t>Соляник</a:t>
            </a:r>
            <a:r>
              <a:rPr lang="uk-UA" sz="4300" dirty="0">
                <a:latin typeface="Times New Roman"/>
                <a:ea typeface="Times New Roman"/>
              </a:rPr>
              <a:t> М. Г. Технології соціально-педагогічної підтримки сімей, які опинилися у складних життєвих обставинах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</a:t>
            </a:r>
            <a:r>
              <a:rPr lang="uk-UA" sz="4300" dirty="0" err="1">
                <a:latin typeface="Times New Roman"/>
                <a:ea typeface="Times New Roman"/>
              </a:rPr>
              <a:t>канд</a:t>
            </a:r>
            <a:r>
              <a:rPr lang="uk-UA" sz="4300" dirty="0">
                <a:latin typeface="Times New Roman"/>
                <a:ea typeface="Times New Roman"/>
              </a:rPr>
              <a:t>. пед. наук : спец. 13.00.05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</a:t>
            </a:r>
            <a:r>
              <a:rPr lang="uk-UA" sz="4300" dirty="0">
                <a:latin typeface="Times New Roman"/>
                <a:ea typeface="Times New Roman"/>
              </a:rPr>
              <a:t> / </a:t>
            </a:r>
            <a:r>
              <a:rPr lang="uk-UA" sz="4300" dirty="0" err="1">
                <a:latin typeface="Times New Roman"/>
                <a:ea typeface="Times New Roman"/>
              </a:rPr>
              <a:t>Соляник</a:t>
            </a:r>
            <a:r>
              <a:rPr lang="uk-UA" sz="4300" dirty="0">
                <a:latin typeface="Times New Roman"/>
                <a:ea typeface="Times New Roman"/>
              </a:rPr>
              <a:t> Марина Геннадіївна. – К., 2015. – 24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 err="1">
                <a:latin typeface="Times New Roman"/>
                <a:ea typeface="Times New Roman"/>
              </a:rPr>
              <a:t>Терпелюк</a:t>
            </a:r>
            <a:r>
              <a:rPr lang="uk-UA" sz="4300" dirty="0">
                <a:latin typeface="Times New Roman"/>
                <a:ea typeface="Times New Roman"/>
              </a:rPr>
              <a:t> В. В. Соціально-педагогічна профілактика </a:t>
            </a:r>
            <a:r>
              <a:rPr lang="uk-UA" sz="4300" dirty="0" err="1">
                <a:latin typeface="Times New Roman"/>
                <a:ea typeface="Times New Roman"/>
              </a:rPr>
              <a:t>віктимної</a:t>
            </a:r>
            <a:r>
              <a:rPr lang="uk-UA" sz="4300" dirty="0">
                <a:latin typeface="Times New Roman"/>
                <a:ea typeface="Times New Roman"/>
              </a:rPr>
              <a:t> поведінки підлітків – учнів загальноосвітніх шкіл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</a:t>
            </a:r>
            <a:r>
              <a:rPr lang="uk-UA" sz="4300" dirty="0" err="1">
                <a:latin typeface="Times New Roman"/>
                <a:ea typeface="Times New Roman"/>
              </a:rPr>
              <a:t>канд</a:t>
            </a:r>
            <a:r>
              <a:rPr lang="uk-UA" sz="4300" dirty="0">
                <a:latin typeface="Times New Roman"/>
                <a:ea typeface="Times New Roman"/>
              </a:rPr>
              <a:t>. пед. наук : спец. 13.00.05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</a:t>
            </a:r>
            <a:r>
              <a:rPr lang="uk-UA" sz="4300" dirty="0">
                <a:latin typeface="Times New Roman"/>
                <a:ea typeface="Times New Roman"/>
              </a:rPr>
              <a:t> / </a:t>
            </a:r>
            <a:r>
              <a:rPr lang="uk-UA" sz="4300" dirty="0" err="1">
                <a:latin typeface="Times New Roman"/>
                <a:ea typeface="Times New Roman"/>
              </a:rPr>
              <a:t>Терпелюк</a:t>
            </a:r>
            <a:r>
              <a:rPr lang="uk-UA" sz="4300" dirty="0">
                <a:latin typeface="Times New Roman"/>
                <a:ea typeface="Times New Roman"/>
              </a:rPr>
              <a:t> Володимир Володимирович. – К., 2015. – 22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 err="1">
                <a:latin typeface="Times New Roman"/>
                <a:ea typeface="Times New Roman"/>
              </a:rPr>
              <a:t>Ябурова</a:t>
            </a:r>
            <a:r>
              <a:rPr lang="uk-UA" sz="4300" dirty="0">
                <a:latin typeface="Times New Roman"/>
                <a:ea typeface="Times New Roman"/>
              </a:rPr>
              <a:t> О. В. Соціально-педагогічне забезпечення міжкультурної комунікації українських та іноземних студентів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</a:t>
            </a:r>
            <a:r>
              <a:rPr lang="uk-UA" sz="4300" dirty="0" err="1">
                <a:latin typeface="Times New Roman"/>
                <a:ea typeface="Times New Roman"/>
              </a:rPr>
              <a:t>канд</a:t>
            </a:r>
            <a:r>
              <a:rPr lang="uk-UA" sz="4300" dirty="0">
                <a:latin typeface="Times New Roman"/>
                <a:ea typeface="Times New Roman"/>
              </a:rPr>
              <a:t>. пед. наук : спец. 13.00.05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</a:t>
            </a:r>
            <a:r>
              <a:rPr lang="uk-UA" sz="4300" dirty="0">
                <a:latin typeface="Times New Roman"/>
                <a:ea typeface="Times New Roman"/>
              </a:rPr>
              <a:t> / </a:t>
            </a:r>
            <a:r>
              <a:rPr lang="uk-UA" sz="4300" dirty="0" err="1">
                <a:latin typeface="Times New Roman"/>
                <a:ea typeface="Times New Roman"/>
              </a:rPr>
              <a:t>Ябурова</a:t>
            </a:r>
            <a:r>
              <a:rPr lang="uk-UA" sz="4300" dirty="0">
                <a:latin typeface="Times New Roman"/>
                <a:ea typeface="Times New Roman"/>
              </a:rPr>
              <a:t> О. В. – Слов’янськ, 2015. – 18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4300" dirty="0">
                <a:latin typeface="Times New Roman"/>
                <a:ea typeface="Times New Roman"/>
              </a:rPr>
              <a:t>Якименко О. Г. соціалізація студентів коледжів засобами </a:t>
            </a:r>
            <a:r>
              <a:rPr lang="uk-UA" sz="4300" dirty="0" err="1">
                <a:latin typeface="Times New Roman"/>
                <a:ea typeface="Times New Roman"/>
              </a:rPr>
              <a:t>екокультурної</a:t>
            </a:r>
            <a:r>
              <a:rPr lang="uk-UA" sz="4300" dirty="0">
                <a:latin typeface="Times New Roman"/>
                <a:ea typeface="Times New Roman"/>
              </a:rPr>
              <a:t> діяльності : </a:t>
            </a:r>
            <a:r>
              <a:rPr lang="uk-UA" sz="4300" dirty="0" err="1">
                <a:latin typeface="Times New Roman"/>
                <a:ea typeface="Times New Roman"/>
              </a:rPr>
              <a:t>автореф</a:t>
            </a:r>
            <a:r>
              <a:rPr lang="uk-UA" sz="4300" dirty="0">
                <a:latin typeface="Times New Roman"/>
                <a:ea typeface="Times New Roman"/>
              </a:rPr>
              <a:t>. </a:t>
            </a:r>
            <a:r>
              <a:rPr lang="uk-UA" sz="4300" dirty="0" err="1">
                <a:latin typeface="Times New Roman"/>
                <a:ea typeface="Times New Roman"/>
              </a:rPr>
              <a:t>дис</a:t>
            </a:r>
            <a:r>
              <a:rPr lang="uk-UA" sz="4300" dirty="0">
                <a:latin typeface="Times New Roman"/>
                <a:ea typeface="Times New Roman"/>
              </a:rPr>
              <a:t>. на здобуття наук. ступеня </a:t>
            </a:r>
            <a:r>
              <a:rPr lang="uk-UA" sz="4300" dirty="0" err="1">
                <a:latin typeface="Times New Roman"/>
                <a:ea typeface="Times New Roman"/>
              </a:rPr>
              <a:t>канд</a:t>
            </a:r>
            <a:r>
              <a:rPr lang="uk-UA" sz="4300" dirty="0">
                <a:latin typeface="Times New Roman"/>
                <a:ea typeface="Times New Roman"/>
              </a:rPr>
              <a:t>. пед. наук : спец. 13.00.05</a:t>
            </a:r>
            <a:r>
              <a:rPr lang="ru-RU" sz="4300" dirty="0">
                <a:latin typeface="Times New Roman"/>
                <a:ea typeface="Times New Roman"/>
              </a:rPr>
              <a:t> “</a:t>
            </a:r>
            <a:r>
              <a:rPr lang="uk-UA" sz="4300" dirty="0">
                <a:latin typeface="Times New Roman"/>
                <a:ea typeface="Times New Roman"/>
              </a:rPr>
              <a:t>Соціальна педагогіка</a:t>
            </a:r>
            <a:r>
              <a:rPr lang="ru-RU" sz="4300" dirty="0">
                <a:latin typeface="Times New Roman"/>
                <a:ea typeface="Times New Roman"/>
              </a:rPr>
              <a:t>”</a:t>
            </a:r>
            <a:r>
              <a:rPr lang="uk-UA" sz="4300" dirty="0">
                <a:latin typeface="Times New Roman"/>
                <a:ea typeface="Times New Roman"/>
              </a:rPr>
              <a:t> / Якименко Олександр Геннадійович. – К., 2015. – 22 с.</a:t>
            </a:r>
          </a:p>
          <a:p>
            <a:pPr marL="228600" algn="just">
              <a:spcAft>
                <a:spcPts val="0"/>
              </a:spcAft>
            </a:pPr>
            <a:endParaRPr lang="uk-UA" sz="30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endParaRPr lang="uk-UA" sz="30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42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138"/>
            <a:ext cx="8172400" cy="97361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3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altLang="uk-UA" sz="2700" kern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Періодичні видання з питань </a:t>
            </a:r>
            <a:r>
              <a:rPr lang="uk-UA" altLang="uk-UA" sz="2700" kern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соціальної педагогіки</a:t>
            </a:r>
            <a:r>
              <a:rPr lang="uk-UA" sz="2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2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2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3" name="Picture 3" descr="F:\Документи\Соціальна педагогіка журнали\IMG_8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0" y="1196752"/>
            <a:ext cx="6840760" cy="536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4900" y="240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19584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4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567001"/>
              </p:ext>
            </p:extLst>
          </p:nvPr>
        </p:nvGraphicFramePr>
        <p:xfrm>
          <a:off x="3851920" y="116630"/>
          <a:ext cx="5184576" cy="662473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991101"/>
                <a:gridCol w="2193475"/>
              </a:tblGrid>
              <a:tr h="909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журналу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Роки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Педагогіка</a:t>
                      </a:r>
                      <a:r>
                        <a:rPr lang="ru-RU" sz="1200" dirty="0">
                          <a:effectLst/>
                        </a:rPr>
                        <a:t> і </a:t>
                      </a:r>
                      <a:r>
                        <a:rPr lang="ru-RU" sz="1200" dirty="0" err="1">
                          <a:effectLst/>
                        </a:rPr>
                        <a:t>психологія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1994-2001, 2003-201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Практична психологія та соціальна робота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1999-201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Психологія і суспільство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2002-201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Соціальна педагогіка: теорія та практика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2005-201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Соціальний педагог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2013</a:t>
                      </a:r>
                      <a:r>
                        <a:rPr lang="en-US" sz="1200">
                          <a:effectLst/>
                        </a:rPr>
                        <a:t>-2015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Соціальна психологія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2004-201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Соціальний захист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2005-2007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Соціологія</a:t>
                      </a:r>
                      <a:r>
                        <a:rPr lang="ru-RU" sz="1200" dirty="0">
                          <a:effectLst/>
                        </a:rPr>
                        <a:t>: </a:t>
                      </a:r>
                      <a:r>
                        <a:rPr lang="ru-RU" sz="1200" dirty="0" err="1">
                          <a:effectLst/>
                        </a:rPr>
                        <a:t>теорія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методи</a:t>
                      </a:r>
                      <a:r>
                        <a:rPr lang="ru-RU" sz="1200" dirty="0">
                          <a:effectLst/>
                        </a:rPr>
                        <a:t>, маркетинг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1998-201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Социологические исследования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1986-2009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39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УРЖ </a:t>
                      </a:r>
                      <a:r>
                        <a:rPr lang="uk-UA" sz="1200" b="1" dirty="0">
                          <a:effectLst/>
                        </a:rPr>
                        <a:t>«Джерело». Серія 3. «Соціальні та гуманітарні науки»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2005-201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uk-U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 descr="F:\Документи\Соціальна педагогіка журнали\IMG_8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587334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61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dirty="0"/>
              <a:t>Державні бібліографічні покажчики України</a:t>
            </a: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682642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Изображение 0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1537855" cy="230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1556792"/>
            <a:ext cx="223224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1400" b="1" dirty="0"/>
              <a:t>Літопис книг : державний бібліографічний покажчик України / Книжкова палата України ім. І. Федорова.</a:t>
            </a:r>
            <a:endParaRPr lang="uk-UA" sz="1400" dirty="0"/>
          </a:p>
          <a:p>
            <a:pPr>
              <a:lnSpc>
                <a:spcPct val="80000"/>
              </a:lnSpc>
              <a:defRPr/>
            </a:pPr>
            <a:r>
              <a:rPr lang="uk-UA" sz="1400" dirty="0"/>
              <a:t>Покажчик видається двічі на місяць на основі обов’язкового примірника та інформує про книги, брошури усіх видів і типів: офіційно-документальні, наукові, науково-популярні, масово-політичні, </a:t>
            </a:r>
            <a:r>
              <a:rPr lang="uk-UA" sz="1400" dirty="0" err="1"/>
              <a:t>професійно</a:t>
            </a:r>
            <a:r>
              <a:rPr lang="uk-UA" sz="1400" dirty="0"/>
              <a:t>-виробничі, навчальні, довідкові, інформаційні, релігійні, літературно-художні, видання для дітей і юнацтва та дозвілля. </a:t>
            </a:r>
          </a:p>
          <a:p>
            <a:pPr>
              <a:lnSpc>
                <a:spcPct val="80000"/>
              </a:lnSpc>
              <a:defRPr/>
            </a:pPr>
            <a:r>
              <a:rPr lang="uk-UA" sz="1400" dirty="0"/>
              <a:t>У фонді б-ки наявний із 1958 року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720840"/>
            <a:ext cx="259228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uk-UA" sz="1400" b="1" dirty="0"/>
              <a:t>Літопис авторефератів дисертацій : державний бібліографічний покажчик України / Книжкова палата України ім. І. Федорова. </a:t>
            </a:r>
          </a:p>
          <a:p>
            <a:pPr>
              <a:lnSpc>
                <a:spcPct val="80000"/>
              </a:lnSpc>
            </a:pPr>
            <a:r>
              <a:rPr lang="uk-UA" altLang="uk-UA" sz="1400" dirty="0"/>
              <a:t>Призначений для поточного інформування про автореферати дисертацій, що захищаються в наукових і вищих навчальних закладах України на здобуття наукових ступенів доктора та кандидата наук. Покажчик виходить щоквартально і відображає автореферати дисертацій незалежно від їхнього обсягу, тиражу та способу друку.</a:t>
            </a:r>
          </a:p>
          <a:p>
            <a:pPr>
              <a:lnSpc>
                <a:spcPct val="80000"/>
              </a:lnSpc>
            </a:pPr>
            <a:r>
              <a:rPr lang="uk-UA" altLang="uk-UA" sz="1400" dirty="0"/>
              <a:t>У фонді б-ки наявний із 2000 року. </a:t>
            </a:r>
            <a:endParaRPr lang="ru-RU" altLang="uk-UA" sz="1400" dirty="0"/>
          </a:p>
        </p:txBody>
      </p:sp>
    </p:spTree>
    <p:extLst>
      <p:ext uri="{BB962C8B-B14F-4D97-AF65-F5344CB8AC3E}">
        <p14:creationId xmlns:p14="http://schemas.microsoft.com/office/powerpoint/2010/main" val="33533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7" descr="Изображение 1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/>
          <a:stretch>
            <a:fillRect/>
          </a:stretch>
        </p:blipFill>
        <p:spPr bwMode="auto">
          <a:xfrm rot="21034404">
            <a:off x="378120" y="3577002"/>
            <a:ext cx="1978659" cy="2588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Изображение 1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999">
            <a:off x="7020272" y="476672"/>
            <a:ext cx="1902498" cy="2851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699792" y="3717032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b="1" dirty="0">
                <a:solidFill>
                  <a:srgbClr val="003366"/>
                </a:solidFill>
                <a:latin typeface="Arial" charset="0"/>
              </a:rPr>
              <a:t>Літопис газетних статей : державний бібліографічний покажчик України / Книжкова палата України ім. І. Федорова.</a:t>
            </a:r>
            <a:endParaRPr lang="uk-UA" altLang="uk-UA" sz="1600" dirty="0">
              <a:solidFill>
                <a:srgbClr val="003366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003366"/>
                </a:solidFill>
                <a:latin typeface="Arial" charset="0"/>
              </a:rPr>
              <a:t>Покажчик виходить два рази на місяць і інформує про статті з усіх галузей знань та твори художньої літератури, опубліковані в загальнодержавних, обласних і деяких міських газетах, які виходять в Україні українською та російською мовами.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003366"/>
                </a:solidFill>
                <a:latin typeface="Arial" charset="0"/>
              </a:rPr>
              <a:t>У фонді б-ки наявний із 1990 року.</a:t>
            </a:r>
            <a:endParaRPr lang="ru-RU" altLang="uk-UA" sz="16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0648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/>
              <a:t>Літопис журнальних статей : державний бібліографічний покажчик України / Книжкова палата України </a:t>
            </a:r>
            <a:r>
              <a:rPr lang="uk-UA" altLang="uk-UA" b="1" dirty="0" err="1"/>
              <a:t>ім.І.Федорова</a:t>
            </a:r>
            <a:r>
              <a:rPr lang="uk-UA" altLang="uk-UA" b="1" dirty="0"/>
              <a:t>.</a:t>
            </a:r>
          </a:p>
          <a:p>
            <a:r>
              <a:rPr lang="uk-UA" altLang="uk-UA" dirty="0"/>
              <a:t>Інформує про статті, документальні матеріали з усіх галузей знань та твори художньої літератури, опубліковані в журналах та міжвідомчих збірниках, які виходять  в Україні українською та російською мовами. Виходить два рази на місяць.</a:t>
            </a:r>
          </a:p>
          <a:p>
            <a:r>
              <a:rPr lang="uk-UA" altLang="uk-UA" dirty="0"/>
              <a:t>У фонді б-ки наявний із 1998 р.</a:t>
            </a:r>
            <a:endParaRPr lang="ru-RU" altLang="uk-UA" sz="3600" dirty="0"/>
          </a:p>
        </p:txBody>
      </p:sp>
    </p:spTree>
    <p:extLst>
      <p:ext uri="{BB962C8B-B14F-4D97-AF65-F5344CB8AC3E}">
        <p14:creationId xmlns:p14="http://schemas.microsoft.com/office/powerpoint/2010/main" val="15231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4" descr="vr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44216" cy="326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Изображение 1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80" y="3645024"/>
            <a:ext cx="1970116" cy="295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188640"/>
            <a:ext cx="6552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b="1" dirty="0">
                <a:solidFill>
                  <a:srgbClr val="1C1C1C"/>
                </a:solidFill>
                <a:latin typeface="Arial" charset="0"/>
              </a:rPr>
              <a:t>Український реферативний журнал. (УРЖ) «Джерело». Серія 3, Соціальні та гуманітарні науки. Мистецтво / НАН України, Ін-т проблем інформації НАН України, </a:t>
            </a:r>
            <a:r>
              <a:rPr lang="uk-UA" altLang="uk-UA" sz="1400" b="1" dirty="0" err="1">
                <a:solidFill>
                  <a:srgbClr val="1C1C1C"/>
                </a:solidFill>
                <a:latin typeface="Arial" charset="0"/>
              </a:rPr>
              <a:t>Нац</a:t>
            </a:r>
            <a:r>
              <a:rPr lang="uk-UA" altLang="uk-UA" sz="1400" b="1" dirty="0">
                <a:solidFill>
                  <a:srgbClr val="1C1C1C"/>
                </a:solidFill>
                <a:latin typeface="Arial" charset="0"/>
              </a:rPr>
              <a:t>. б-ка України </a:t>
            </a:r>
            <a:r>
              <a:rPr lang="uk-UA" altLang="uk-UA" sz="1400" b="1" dirty="0" err="1">
                <a:solidFill>
                  <a:srgbClr val="1C1C1C"/>
                </a:solidFill>
                <a:latin typeface="Arial" charset="0"/>
              </a:rPr>
              <a:t>ім.В.І.Вернадського</a:t>
            </a:r>
            <a:r>
              <a:rPr lang="uk-UA" altLang="uk-UA" sz="1400" b="1" dirty="0">
                <a:solidFill>
                  <a:srgbClr val="1C1C1C"/>
                </a:solidFill>
                <a:latin typeface="Arial" charset="0"/>
              </a:rPr>
              <a:t>.</a:t>
            </a:r>
            <a:r>
              <a:rPr lang="uk-UA" altLang="uk-UA" sz="1400" b="1" dirty="0">
                <a:solidFill>
                  <a:srgbClr val="006666"/>
                </a:solidFill>
                <a:latin typeface="Arial" charset="0"/>
              </a:rPr>
              <a:t/>
            </a:r>
            <a:br>
              <a:rPr lang="uk-UA" altLang="uk-UA" sz="1400" b="1" dirty="0">
                <a:solidFill>
                  <a:srgbClr val="006666"/>
                </a:solidFill>
                <a:latin typeface="Arial" charset="0"/>
              </a:rPr>
            </a:b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Журнал засновано 1995 року. Виходить 6 разів на рік.</a:t>
            </a:r>
            <a:br>
              <a:rPr lang="uk-UA" altLang="uk-UA" sz="1400" dirty="0">
                <a:solidFill>
                  <a:srgbClr val="1C1C1C"/>
                </a:solidFill>
                <a:latin typeface="Arial" charset="0"/>
              </a:rPr>
            </a:b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В УРЖ «Джерело» реферуються монографії, збірники наукових праць, матеріали конференцій, посібники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для вузів, </a:t>
            </a:r>
            <a:r>
              <a:rPr lang="uk-UA" altLang="uk-UA" sz="1400" dirty="0" err="1">
                <a:solidFill>
                  <a:srgbClr val="1C1C1C"/>
                </a:solidFill>
                <a:latin typeface="Arial" charset="0"/>
              </a:rPr>
              <a:t>серіальні</a:t>
            </a: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 (періодичні та </a:t>
            </a:r>
            <a:r>
              <a:rPr lang="uk-UA" altLang="uk-UA" sz="1400" dirty="0" err="1">
                <a:solidFill>
                  <a:srgbClr val="1C1C1C"/>
                </a:solidFill>
                <a:latin typeface="Arial" charset="0"/>
              </a:rPr>
              <a:t>продовжуючі</a:t>
            </a: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) видання,  автореферати дисертацій, препринти. Джерелом інформації для підготовки УРЖ є обов’язків примірник творів друку України, що надходить до Національної бібліотеки України імені В. І. Вернадського.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У фонді Наукової б-ки Прикарпатського ун-ту наявний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із 1999 року.</a:t>
            </a:r>
            <a:r>
              <a:rPr lang="ru-RU" altLang="uk-UA" sz="1400" dirty="0">
                <a:solidFill>
                  <a:srgbClr val="006666"/>
                </a:solidFill>
                <a:latin typeface="Arial" charset="0"/>
              </a:rPr>
              <a:t/>
            </a:r>
            <a:br>
              <a:rPr lang="ru-RU" altLang="uk-UA" sz="1400" dirty="0">
                <a:solidFill>
                  <a:srgbClr val="006666"/>
                </a:solidFill>
                <a:latin typeface="Arial" charset="0"/>
              </a:rPr>
            </a:br>
            <a:endParaRPr lang="ru-RU" altLang="uk-UA" sz="14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861048"/>
            <a:ext cx="65527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b="1" dirty="0">
                <a:solidFill>
                  <a:srgbClr val="1C1C1C"/>
                </a:solidFill>
                <a:latin typeface="Arial" charset="0"/>
              </a:rPr>
              <a:t>Нові видання України: видавничий бібліографічний покажчик книг та брошур / Книжкова палата України </a:t>
            </a:r>
            <a:r>
              <a:rPr lang="uk-UA" altLang="uk-UA" sz="1400" b="1" dirty="0" err="1">
                <a:solidFill>
                  <a:srgbClr val="1C1C1C"/>
                </a:solidFill>
                <a:latin typeface="Arial" charset="0"/>
              </a:rPr>
              <a:t>ім.І.Федорова</a:t>
            </a:r>
            <a:r>
              <a:rPr lang="uk-UA" altLang="uk-UA" sz="1400" b="1" dirty="0">
                <a:solidFill>
                  <a:srgbClr val="1C1C1C"/>
                </a:solidFill>
                <a:latin typeface="Arial" charset="0"/>
              </a:rPr>
              <a:t>.</a:t>
            </a:r>
            <a:endParaRPr lang="uk-UA" altLang="uk-UA" sz="1400" dirty="0">
              <a:solidFill>
                <a:srgbClr val="1C1C1C"/>
              </a:solidFill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rgbClr val="003366"/>
                </a:solidFill>
                <a:latin typeface="Arial" charset="0"/>
              </a:rPr>
              <a:t>	</a:t>
            </a: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Щодекадний бібліограф. покажчик, в якому за скороченим бібліограф. описом реєструються книги та брошури, що виходять в Україні.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         До користувачів надходить оперативна й повна інформація про книжкові видання, що випускаються </a:t>
            </a:r>
            <a:r>
              <a:rPr lang="uk-UA" altLang="uk-UA" sz="1400" dirty="0" err="1">
                <a:solidFill>
                  <a:srgbClr val="1C1C1C"/>
                </a:solidFill>
                <a:latin typeface="Arial" charset="0"/>
              </a:rPr>
              <a:t>укр</a:t>
            </a: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. вид-ми та видавничими організаціями за кожні 10 днів.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rgbClr val="1C1C1C"/>
                </a:solidFill>
                <a:latin typeface="Arial" charset="0"/>
              </a:rPr>
              <a:t>	У фонді б-ки наявний із 1999 року.</a:t>
            </a:r>
            <a:endParaRPr lang="ru-RU" altLang="uk-UA" sz="1400" dirty="0">
              <a:solidFill>
                <a:srgbClr val="1C1C1C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uk-UA" sz="1200" dirty="0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34640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sz="20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Працівниками інформаційно-бібліографічного відділу підготовлено тематичний бібліографічний покажчик </a:t>
            </a:r>
            <a:r>
              <a:rPr lang="uk-UA" altLang="uk-UA" sz="20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                      “</a:t>
            </a:r>
            <a:r>
              <a:rPr lang="uk-UA" altLang="uk-UA" sz="2000" i="1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Соціальна </a:t>
            </a:r>
            <a:r>
              <a:rPr lang="uk-UA" altLang="uk-UA" sz="2000" i="1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педагогіка”.</a:t>
            </a:r>
            <a:r>
              <a:rPr lang="uk-UA" altLang="uk-UA" sz="20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 </a:t>
            </a:r>
            <a:br>
              <a:rPr lang="uk-UA" altLang="uk-UA" sz="20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</a:br>
            <a:r>
              <a:rPr lang="uk-UA" altLang="uk-UA" sz="20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Зі </a:t>
            </a:r>
            <a:r>
              <a:rPr lang="uk-UA" altLang="uk-UA" sz="20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змістом можна ознайомитися на сайті бібліотеки </a:t>
            </a:r>
            <a:r>
              <a:rPr lang="en-US" altLang="uk-UA" sz="20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http://lib.pu.If.ua</a:t>
            </a:r>
            <a:r>
              <a:rPr lang="uk-UA" altLang="uk-UA" sz="20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/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3" name="Picture 3" descr="C:\Users\ПК\Desktop\IMG_84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 bwMode="auto">
          <a:xfrm>
            <a:off x="251520" y="1553091"/>
            <a:ext cx="3816424" cy="5000110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 r="6813" b="6473"/>
          <a:stretch/>
        </p:blipFill>
        <p:spPr bwMode="auto">
          <a:xfrm>
            <a:off x="4211960" y="1553091"/>
            <a:ext cx="4320480" cy="4756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uk-UA" sz="4000" dirty="0"/>
              <a:t>Шановні викладачі!</a:t>
            </a:r>
            <a:r>
              <a:rPr lang="ru-RU" altLang="uk-UA" sz="4000" dirty="0"/>
              <a:t/>
            </a:r>
            <a:br>
              <a:rPr lang="ru-RU" altLang="uk-UA" sz="4000" dirty="0"/>
            </a:b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kern="0" dirty="0" smtClean="0">
                <a:solidFill>
                  <a:srgbClr val="003366"/>
                </a:solidFill>
                <a:latin typeface="Arial"/>
              </a:rPr>
              <a:t>Із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інформацією про наукові дослідження викладачів кафедри Ви можете ознайомитись у залі каталогів інформаційно-бібліографічного відділу в картотеці </a:t>
            </a:r>
            <a:r>
              <a:rPr lang="uk-UA" altLang="uk-UA" sz="2400" kern="0" dirty="0" smtClean="0">
                <a:solidFill>
                  <a:srgbClr val="003366"/>
                </a:solidFill>
                <a:latin typeface="Arial"/>
              </a:rPr>
              <a:t>«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Праці професорсько-викладацького складу ДВНЗ </a:t>
            </a:r>
            <a:r>
              <a:rPr lang="uk-UA" altLang="uk-UA" sz="2400" kern="0" dirty="0" smtClean="0">
                <a:solidFill>
                  <a:srgbClr val="003366"/>
                </a:solidFill>
                <a:latin typeface="Arial"/>
              </a:rPr>
              <a:t>“Прикарпатський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національний університет імені Василя Стефаника”», розділ «Кафедра соціальної </a:t>
            </a:r>
            <a:r>
              <a:rPr lang="uk-UA" altLang="uk-UA" sz="2400" kern="0" dirty="0" smtClean="0">
                <a:solidFill>
                  <a:srgbClr val="003366"/>
                </a:solidFill>
                <a:latin typeface="Arial"/>
              </a:rPr>
              <a:t>педагогіки».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У разі відсутності інформації про деякі Ваші наукові публікації, просимо повідомити працівників інформаційно-бібліографічного відділу. </a:t>
            </a:r>
            <a:endParaRPr lang="uk-UA" altLang="uk-UA" sz="2400" kern="0" dirty="0" smtClean="0">
              <a:solidFill>
                <a:srgbClr val="003366"/>
              </a:solidFill>
              <a:latin typeface="Arial"/>
            </a:endParaRP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kern="0" dirty="0" smtClean="0">
                <a:solidFill>
                  <a:srgbClr val="003366"/>
                </a:solidFill>
                <a:latin typeface="Arial"/>
              </a:rPr>
              <a:t>Заздалегідь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вдячні за співпрацю!</a:t>
            </a:r>
            <a:endParaRPr lang="ru-RU" altLang="uk-UA" sz="2400" kern="0" dirty="0">
              <a:solidFill>
                <a:srgbClr val="003366"/>
              </a:solidFill>
              <a:latin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36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400" i="1" kern="0" cap="none" dirty="0">
                <a:ln>
                  <a:noFill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ББК (</a:t>
            </a:r>
            <a:r>
              <a:rPr lang="uk-UA" altLang="uk-UA" sz="2400" i="1" kern="0" cap="none" dirty="0" err="1">
                <a:ln>
                  <a:noFill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Бібліотечно</a:t>
            </a:r>
            <a:r>
              <a:rPr lang="uk-UA" altLang="uk-UA" sz="2400" i="1" kern="0" cap="none" dirty="0">
                <a:ln>
                  <a:noFill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-Бібліографічна Класифікація)</a:t>
            </a:r>
            <a:br>
              <a:rPr lang="uk-UA" altLang="uk-UA" sz="2400" i="1" kern="0" cap="none" dirty="0">
                <a:ln>
                  <a:noFill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kern="0" cap="none" dirty="0">
                <a:ln>
                  <a:noFill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br>
              <a:rPr lang="uk-UA" altLang="uk-UA" sz="2400" i="1" kern="0" cap="none" dirty="0">
                <a:ln>
                  <a:noFill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kern="0" cap="none" dirty="0">
                <a:ln>
                  <a:noFill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УДК (Універсальна Десяткова Класифікація)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 marL="0" indent="0">
              <a:buNone/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Для визначення 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індексів УДК 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ББК 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просимо Вас звертатись у науково-методичний відділ </a:t>
            </a:r>
            <a:r>
              <a:rPr lang="uk-UA" altLang="uk-UA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2800" b="1" i="1" dirty="0" err="1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altLang="uk-UA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uk-UA" sz="2800" b="1" i="1" dirty="0">
                <a:latin typeface="Times New Roman" pitchFamily="18" charset="0"/>
                <a:cs typeface="Times New Roman" pitchFamily="18" charset="0"/>
              </a:rPr>
              <a:t>50-56-32, </a:t>
            </a:r>
            <a:r>
              <a:rPr lang="ru-RU" altLang="uk-UA" sz="2800" b="1" i="1" dirty="0" err="1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altLang="uk-UA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uk-UA" sz="2800" b="1" i="1" dirty="0">
                <a:latin typeface="Times New Roman" pitchFamily="18" charset="0"/>
                <a:cs typeface="Times New Roman" pitchFamily="18" charset="0"/>
              </a:rPr>
              <a:t>Шевченка,79</a:t>
            </a:r>
            <a:r>
              <a:rPr lang="ru-RU" altLang="uk-UA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 та відділ комплектування та наукової обробки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документів </a:t>
            </a:r>
            <a:r>
              <a:rPr lang="uk-UA" altLang="uk-UA" sz="2800" b="1" i="1" dirty="0">
                <a:latin typeface="Times New Roman" pitchFamily="18" charset="0"/>
                <a:cs typeface="Times New Roman" pitchFamily="18" charset="0"/>
              </a:rPr>
              <a:t>(зав. </a:t>
            </a:r>
            <a:r>
              <a:rPr lang="uk-UA" altLang="uk-UA" sz="2800" b="1" i="1" dirty="0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uk-UA" altLang="uk-UA" sz="28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alt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b="1" i="1" dirty="0">
                <a:latin typeface="Times New Roman" pitchFamily="18" charset="0"/>
                <a:cs typeface="Times New Roman" pitchFamily="18" charset="0"/>
              </a:rPr>
              <a:t>Волошин Людмила Олексіївна, тел. 59-61-10, центральний корпус Наукової бібліотеки)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uk-UA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30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000">
              <a:srgbClr val="0066FF"/>
            </a:gs>
            <a:gs pos="59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kern="0" cap="none" dirty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Загальна інформація про фонди бібліотеки університету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Загальний фонд Наукової бібліотеки                                                                                     на 1.01.2014 року становить - </a:t>
            </a:r>
            <a:r>
              <a:rPr lang="uk-UA" dirty="0" smtClean="0"/>
              <a:t>811.594 примірник, </a:t>
            </a:r>
            <a:r>
              <a:rPr lang="uk-UA" dirty="0"/>
              <a:t>у тому числі:</a:t>
            </a:r>
          </a:p>
          <a:p>
            <a:r>
              <a:rPr lang="uk-UA" dirty="0"/>
              <a:t>наукових видань – </a:t>
            </a:r>
            <a:r>
              <a:rPr lang="uk-UA" dirty="0" smtClean="0"/>
              <a:t>242.314 примірників;</a:t>
            </a:r>
            <a:endParaRPr lang="uk-UA" dirty="0"/>
          </a:p>
          <a:p>
            <a:r>
              <a:rPr lang="uk-UA" dirty="0"/>
              <a:t>навчальних видань – </a:t>
            </a:r>
            <a:r>
              <a:rPr lang="uk-UA" dirty="0" smtClean="0"/>
              <a:t>203.426 </a:t>
            </a:r>
            <a:r>
              <a:rPr lang="uk-UA" dirty="0"/>
              <a:t>примірників;</a:t>
            </a:r>
          </a:p>
          <a:p>
            <a:r>
              <a:rPr lang="uk-UA" dirty="0" smtClean="0"/>
              <a:t>літературно-художніх </a:t>
            </a:r>
            <a:r>
              <a:rPr lang="uk-UA" dirty="0"/>
              <a:t>видань – </a:t>
            </a:r>
            <a:r>
              <a:rPr lang="uk-UA" dirty="0" smtClean="0"/>
              <a:t>83.047 примірників</a:t>
            </a:r>
            <a:r>
              <a:rPr lang="uk-UA" dirty="0"/>
              <a:t>;</a:t>
            </a:r>
          </a:p>
          <a:p>
            <a:r>
              <a:rPr lang="uk-UA" dirty="0"/>
              <a:t>періодичних видань – </a:t>
            </a:r>
            <a:r>
              <a:rPr lang="uk-UA" dirty="0" smtClean="0"/>
              <a:t>54.017 </a:t>
            </a:r>
            <a:r>
              <a:rPr lang="uk-UA" dirty="0"/>
              <a:t>примірників;</a:t>
            </a:r>
          </a:p>
          <a:p>
            <a:r>
              <a:rPr lang="uk-UA" dirty="0"/>
              <a:t>електронних видань – </a:t>
            </a:r>
            <a:r>
              <a:rPr lang="uk-UA" dirty="0" smtClean="0"/>
              <a:t>3.422 примірник</a:t>
            </a:r>
            <a:r>
              <a:rPr lang="uk-UA" dirty="0"/>
              <a:t>и</a:t>
            </a:r>
            <a:r>
              <a:rPr lang="uk-UA" dirty="0" smtClean="0"/>
              <a:t>.</a:t>
            </a:r>
            <a:endParaRPr lang="uk-UA" dirty="0"/>
          </a:p>
          <a:p>
            <a:pPr marL="0" indent="0">
              <a:buNone/>
            </a:pPr>
            <a:r>
              <a:rPr lang="uk-UA" b="1" i="1" dirty="0" smtClean="0"/>
              <a:t>Фонд літератури з питань соціальної педагогіки становить 360 примірників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1339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sz="3100" kern="0" cap="none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666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Для самостійного визначення індексів ББК пропонуємо таблиці: </a:t>
            </a:r>
            <a:r>
              <a:rPr lang="uk-UA" altLang="uk-UA" sz="28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/>
            </a:r>
            <a:br>
              <a:rPr lang="uk-UA" altLang="uk-UA" sz="28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800" b="1" dirty="0" smtClean="0"/>
              <a:t>74.66 – соціальна педагогіка, соціальна     </a:t>
            </a:r>
          </a:p>
          <a:p>
            <a:pPr marL="0" indent="0" algn="ctr">
              <a:buNone/>
            </a:pPr>
            <a:r>
              <a:rPr lang="uk-UA" sz="2800" b="1" dirty="0"/>
              <a:t> </a:t>
            </a:r>
            <a:r>
              <a:rPr lang="uk-UA" sz="2800" b="1" dirty="0" smtClean="0"/>
              <a:t>           робота;</a:t>
            </a:r>
          </a:p>
          <a:p>
            <a:pPr marL="0" indent="0" algn="ctr">
              <a:buNone/>
            </a:pPr>
            <a:endParaRPr lang="uk-UA" b="1" i="1" dirty="0"/>
          </a:p>
          <a:p>
            <a:pPr marL="0" indent="0" algn="ctr">
              <a:buNone/>
            </a:pPr>
            <a:r>
              <a:rPr lang="uk-UA" b="1" i="1" dirty="0" smtClean="0"/>
              <a:t>Інформацію також можна знайти за допомогою додаткових шифрів :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60.5 – соціологія;</a:t>
            </a:r>
          </a:p>
          <a:p>
            <a:pPr marL="0" indent="0" algn="just">
              <a:buNone/>
            </a:pPr>
            <a:r>
              <a:rPr lang="uk-UA" dirty="0" smtClean="0"/>
              <a:t>74.204 – школознавство;</a:t>
            </a:r>
          </a:p>
          <a:p>
            <a:pPr marL="0" indent="0" algn="just">
              <a:buNone/>
            </a:pPr>
            <a:r>
              <a:rPr lang="uk-UA" dirty="0" smtClean="0"/>
              <a:t>74.9 – сімейне виховання;</a:t>
            </a:r>
          </a:p>
          <a:p>
            <a:pPr marL="0" indent="0" algn="just">
              <a:buNone/>
            </a:pPr>
            <a:r>
              <a:rPr lang="uk-UA" dirty="0" smtClean="0"/>
              <a:t>88.8 – педагогічна і вікова психологія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36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uk-UA" altLang="uk-UA" sz="3200" dirty="0" smtClean="0"/>
              <a:t>  Для </a:t>
            </a:r>
            <a:r>
              <a:rPr lang="uk-UA" altLang="uk-UA" sz="3200" dirty="0"/>
              <a:t>самостійного визначення індексів УДК можна скористатися таблицями, які розміщені на сайті нашої бібліотеки в розділі «Науковцям» </a:t>
            </a:r>
          </a:p>
          <a:p>
            <a:pPr marL="533400" indent="-533400" algn="ctr">
              <a:buNone/>
            </a:pPr>
            <a:r>
              <a:rPr lang="en-US" altLang="uk-UA" sz="3200" b="1" dirty="0"/>
              <a:t>http://lib.pu.If.ua/</a:t>
            </a:r>
            <a:endParaRPr lang="ru-RU" altLang="uk-UA" sz="3200" dirty="0"/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020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uk-UA" dirty="0"/>
              <a:t>Бібліографічний опис документа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Для правильного оформлення списку літератури наукових публікацій Вам допоможуть методичні рекомендації	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kern="0" dirty="0">
                <a:solidFill>
                  <a:srgbClr val="003366"/>
                </a:solidFill>
                <a:latin typeface="Arial"/>
              </a:rPr>
              <a:t>“Складання бібліографічного опису документів відповідно до вимог ДОСТУ ГОСТ 7.1 : 2006”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 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та 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kern="0" dirty="0">
                <a:solidFill>
                  <a:srgbClr val="003366"/>
                </a:solidFill>
                <a:latin typeface="Arial"/>
              </a:rPr>
              <a:t>Правила оформлення бібліографії за вимогами ВАК України («Бюлетень ВАК України», №5, 2009)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, 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які розміщені на сайті бібліотеки </a:t>
            </a:r>
            <a:r>
              <a:rPr lang="en-US" altLang="uk-UA" sz="2400" b="1" kern="0" dirty="0">
                <a:solidFill>
                  <a:srgbClr val="003366"/>
                </a:solidFill>
                <a:latin typeface="Arial"/>
                <a:hlinkClick r:id="rId2"/>
              </a:rPr>
              <a:t>http://lib.pu.If.ua/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, розділ «Науковцям»</a:t>
            </a:r>
            <a:endParaRPr lang="ru-RU" altLang="uk-UA" sz="2400" kern="0" dirty="0">
              <a:solidFill>
                <a:srgbClr val="003366"/>
              </a:solidFill>
              <a:latin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82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16424" cy="5184576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</a:t>
            </a:r>
            <a:r>
              <a:rPr lang="ru-RU" sz="40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иро</a:t>
            </a:r>
            <a:r>
              <a:rPr lang="ru-RU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вдячні</a:t>
            </a:r>
            <a:r>
              <a:rPr lang="ru-RU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40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ru-RU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!!!</a:t>
            </a:r>
            <a:br>
              <a:rPr lang="ru-RU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Раді</a:t>
            </a:r>
            <a:r>
              <a:rPr lang="ru-RU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cap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бачити</a:t>
            </a:r>
            <a:r>
              <a:rPr lang="ru-RU" sz="40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Вас у </a:t>
            </a:r>
            <a:r>
              <a:rPr lang="ru-RU" sz="4000" cap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нашій</a:t>
            </a:r>
            <a:r>
              <a:rPr lang="ru-RU" sz="40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бібліотеці</a:t>
            </a:r>
            <a:r>
              <a:rPr lang="ru-RU" sz="40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uk-UA" sz="40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509" r="4988" b="4877"/>
          <a:stretch/>
        </p:blipFill>
        <p:spPr bwMode="auto">
          <a:xfrm>
            <a:off x="4211960" y="1268760"/>
            <a:ext cx="4747847" cy="432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5733256"/>
            <a:ext cx="18722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НБ ПНУ </a:t>
            </a:r>
          </a:p>
          <a:p>
            <a:pPr algn="ctr"/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2015</a:t>
            </a:r>
            <a:endParaRPr lang="uk-U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Інформація про надходження літератури у фонди бібліотеки</a:t>
            </a:r>
            <a:endParaRPr lang="uk-UA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  <a:defRPr/>
            </a:pPr>
            <a:r>
              <a:rPr lang="uk-U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За </a:t>
            </a: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2014 рік </a:t>
            </a:r>
            <a:r>
              <a:rPr lang="uk-U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у фонди бібліотеки надійшло: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  <a:defRPr/>
            </a:pP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14 194 прим. документів: </a:t>
            </a:r>
          </a:p>
          <a:p>
            <a:pPr marL="0" indent="0">
              <a:buNone/>
            </a:pP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наукових видань </a:t>
            </a:r>
            <a:r>
              <a:rPr lang="uk-U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– </a:t>
            </a: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3 301;</a:t>
            </a:r>
          </a:p>
          <a:p>
            <a:pPr marL="0" indent="0">
              <a:buNone/>
            </a:pP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навчальних видань – 3 817;</a:t>
            </a:r>
          </a:p>
          <a:p>
            <a:pPr marL="0" indent="0">
              <a:buNone/>
            </a:pP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електронних видань   – 935.</a:t>
            </a:r>
          </a:p>
          <a:p>
            <a:pPr marL="0" indent="0" algn="ctr">
              <a:buNone/>
            </a:pP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Протягом 2015 року у фонди бібліотеки надійшло </a:t>
            </a:r>
            <a:r>
              <a:rPr lang="uk-UA" sz="2800" b="1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84 </a:t>
            </a: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прим. з питань соціальної педагогіки і соціальної роботи.</a:t>
            </a:r>
            <a:endParaRPr lang="uk-UA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  <a:p>
            <a:pPr marL="0" indent="0">
              <a:buNone/>
            </a:pP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6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uk-UA" sz="32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Умовні скорочення місця знаходження літератури у фондах Наукової бібліотеки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i="1" kern="0" dirty="0">
                <a:solidFill>
                  <a:srgbClr val="003366"/>
                </a:solidFill>
                <a:latin typeface="Arial"/>
              </a:rPr>
              <a:t>КХ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– загальне книгосховище</a:t>
            </a:r>
            <a:endParaRPr lang="ru-RU" altLang="uk-UA" sz="2400" kern="0" dirty="0">
              <a:solidFill>
                <a:srgbClr val="003366"/>
              </a:solidFill>
              <a:latin typeface="Arial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i="1" kern="0" dirty="0" err="1">
                <a:solidFill>
                  <a:srgbClr val="003366"/>
                </a:solidFill>
                <a:latin typeface="Arial"/>
              </a:rPr>
              <a:t>Філос</a:t>
            </a:r>
            <a:r>
              <a:rPr lang="uk-UA" altLang="uk-UA" sz="2400" b="1" i="1" kern="0" dirty="0">
                <a:solidFill>
                  <a:srgbClr val="003366"/>
                </a:solidFill>
                <a:latin typeface="Arial"/>
              </a:rPr>
              <a:t>.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 – читальний зал філософського факультету</a:t>
            </a:r>
            <a:endParaRPr lang="ru-RU" altLang="uk-UA" sz="2400" kern="0" dirty="0">
              <a:solidFill>
                <a:srgbClr val="003366"/>
              </a:solidFill>
              <a:latin typeface="Arial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i="1" kern="0" dirty="0">
                <a:solidFill>
                  <a:srgbClr val="003366"/>
                </a:solidFill>
                <a:latin typeface="Arial"/>
              </a:rPr>
              <a:t>Педагог.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– читальний зал Педагогічного інституту</a:t>
            </a:r>
            <a:endParaRPr lang="ru-RU" altLang="uk-UA" sz="2400" kern="0" dirty="0">
              <a:solidFill>
                <a:srgbClr val="003366"/>
              </a:solidFill>
              <a:latin typeface="Arial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i="1" kern="0" dirty="0" err="1">
                <a:solidFill>
                  <a:srgbClr val="003366"/>
                </a:solidFill>
                <a:latin typeface="Arial"/>
              </a:rPr>
              <a:t>ЗагЧЗ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 – загальний читальний зал</a:t>
            </a:r>
            <a:endParaRPr lang="ru-RU" altLang="uk-UA" sz="2400" kern="0" dirty="0">
              <a:solidFill>
                <a:srgbClr val="003366"/>
              </a:solidFill>
              <a:latin typeface="Arial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i="1" kern="0" dirty="0">
                <a:solidFill>
                  <a:srgbClr val="003366"/>
                </a:solidFill>
                <a:latin typeface="Arial"/>
              </a:rPr>
              <a:t>Бібл.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– відділ бібліографії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i="1" kern="0" dirty="0">
                <a:solidFill>
                  <a:srgbClr val="003366"/>
                </a:solidFill>
                <a:latin typeface="Arial"/>
              </a:rPr>
              <a:t>Гурт№5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 – читальний зал гуртожитку №5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2400" b="1" i="1" kern="0" dirty="0">
                <a:solidFill>
                  <a:srgbClr val="003366"/>
                </a:solidFill>
                <a:latin typeface="Arial"/>
              </a:rPr>
              <a:t>МВ </a:t>
            </a:r>
            <a:r>
              <a:rPr lang="uk-UA" altLang="uk-UA" sz="2400" kern="0" dirty="0">
                <a:solidFill>
                  <a:srgbClr val="003366"/>
                </a:solidFill>
                <a:latin typeface="Arial"/>
              </a:rPr>
              <a:t>– читальний зал напрямку «міжнародні відносини»</a:t>
            </a:r>
            <a:endParaRPr lang="ru-RU" altLang="uk-UA" sz="2400" kern="0" dirty="0">
              <a:solidFill>
                <a:srgbClr val="003366"/>
              </a:solidFill>
              <a:latin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56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732696"/>
          </a:xfrm>
        </p:spPr>
        <p:txBody>
          <a:bodyPr>
            <a:normAutofit fontScale="90000"/>
          </a:bodyPr>
          <a:lstStyle/>
          <a:p>
            <a:r>
              <a:rPr lang="uk-UA" altLang="uk-UA" sz="24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Література з питань соціальної </a:t>
            </a:r>
            <a:r>
              <a:rPr lang="uk-UA" altLang="uk-UA" sz="24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педагогіки, </a:t>
            </a:r>
            <a:r>
              <a:rPr lang="uk-UA" altLang="uk-UA" sz="24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яка надійшла у фонди бібліотеки у </a:t>
            </a:r>
            <a:r>
              <a:rPr lang="uk-UA" altLang="uk-UA" sz="2400" kern="0" cap="none" dirty="0" smtClean="0">
                <a:ln>
                  <a:noFill/>
                </a:ln>
                <a:solidFill>
                  <a:srgbClr val="006666"/>
                </a:solidFill>
                <a:latin typeface="Arial"/>
              </a:rPr>
              <a:t>2014-2015 році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352928" cy="5403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4800" dirty="0" smtClean="0"/>
              <a:t>1</a:t>
            </a:r>
            <a:r>
              <a:rPr lang="uk-UA" sz="4800" b="1" dirty="0" smtClean="0"/>
              <a:t>.   74.66я73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    С69</a:t>
            </a:r>
            <a:r>
              <a:rPr lang="uk-UA" sz="4800" dirty="0"/>
              <a:t>	  Соціальна </a:t>
            </a:r>
            <a:r>
              <a:rPr lang="uk-UA" sz="4800" dirty="0" smtClean="0"/>
              <a:t>робота. </a:t>
            </a:r>
            <a:r>
              <a:rPr lang="uk-UA" sz="4800" dirty="0"/>
              <a:t>Ч. 2 : Теорії та методи соціальної роботи / за ред. Т. </a:t>
            </a:r>
            <a:r>
              <a:rPr lang="uk-UA" sz="4800" dirty="0" err="1"/>
              <a:t>Семигіної</a:t>
            </a:r>
            <a:r>
              <a:rPr lang="uk-UA" sz="4800" dirty="0"/>
              <a:t>, І. </a:t>
            </a:r>
            <a:r>
              <a:rPr lang="uk-UA" sz="4800" dirty="0" err="1"/>
              <a:t>Григи</a:t>
            </a:r>
            <a:r>
              <a:rPr lang="uk-UA" sz="4800" dirty="0"/>
              <a:t>. – К. : Вид. дім "Києво-Могилянська Академія", 2004. – 224 с. </a:t>
            </a:r>
            <a:r>
              <a:rPr lang="uk-UA" sz="4800" dirty="0" smtClean="0"/>
              <a:t> </a:t>
            </a:r>
            <a:r>
              <a:rPr lang="uk-UA" sz="4800" b="1" dirty="0" smtClean="0"/>
              <a:t>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5  (КХ. – 2, Педагог. – 2, Рахів. – 1</a:t>
            </a:r>
            <a:r>
              <a:rPr lang="uk-UA" sz="4800" b="1" dirty="0" smtClean="0"/>
              <a:t>)</a:t>
            </a:r>
            <a:endParaRPr lang="uk-UA" sz="4800" b="1" dirty="0"/>
          </a:p>
          <a:p>
            <a:pPr marL="0" indent="0">
              <a:buNone/>
            </a:pPr>
            <a:r>
              <a:rPr lang="uk-UA" sz="4800" dirty="0" smtClean="0"/>
              <a:t>2</a:t>
            </a:r>
            <a:r>
              <a:rPr lang="uk-UA" sz="4800" b="1" dirty="0" smtClean="0"/>
              <a:t>.  74.66я73</a:t>
            </a:r>
            <a:endParaRPr lang="uk-UA" sz="4800" b="1" dirty="0"/>
          </a:p>
          <a:p>
            <a:pPr marL="0" indent="0">
              <a:buNone/>
            </a:pPr>
            <a:r>
              <a:rPr lang="uk-UA" sz="4800" dirty="0" smtClean="0"/>
              <a:t>        </a:t>
            </a:r>
            <a:r>
              <a:rPr lang="uk-UA" sz="4800" b="1" dirty="0" smtClean="0"/>
              <a:t>С69</a:t>
            </a:r>
            <a:r>
              <a:rPr lang="uk-UA" sz="4800" dirty="0" smtClean="0"/>
              <a:t>       </a:t>
            </a:r>
            <a:r>
              <a:rPr lang="uk-UA" sz="4800" dirty="0"/>
              <a:t>Соціальна </a:t>
            </a:r>
            <a:r>
              <a:rPr lang="uk-UA" sz="4800" dirty="0" smtClean="0"/>
              <a:t>робота. </a:t>
            </a:r>
            <a:r>
              <a:rPr lang="uk-UA" sz="4800" dirty="0"/>
              <a:t>Ч. 1 : Основи соціальної роботи / за ред. Т. </a:t>
            </a:r>
            <a:r>
              <a:rPr lang="uk-UA" sz="4800" dirty="0" err="1"/>
              <a:t>Семигіної</a:t>
            </a:r>
            <a:r>
              <a:rPr lang="uk-UA" sz="4800" dirty="0"/>
              <a:t>, І. </a:t>
            </a:r>
            <a:r>
              <a:rPr lang="uk-UA" sz="4800" dirty="0" err="1"/>
              <a:t>Григи</a:t>
            </a:r>
            <a:r>
              <a:rPr lang="uk-UA" sz="4800" dirty="0"/>
              <a:t>. – К. : </a:t>
            </a:r>
            <a:r>
              <a:rPr lang="uk-UA" sz="4800" dirty="0" smtClean="0"/>
              <a:t>    </a:t>
            </a:r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 Вид</a:t>
            </a:r>
            <a:r>
              <a:rPr lang="uk-UA" sz="4800" dirty="0"/>
              <a:t>. дім "Києво-Могилянська академія", 2004. – 178 с. </a:t>
            </a:r>
            <a:r>
              <a:rPr lang="uk-UA" sz="4800" dirty="0" smtClean="0"/>
              <a:t>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5  (КХ. – 2, Педагог. – 2, Рахів. – 1</a:t>
            </a:r>
            <a:r>
              <a:rPr lang="uk-UA" sz="4800" b="1" dirty="0" smtClean="0"/>
              <a:t>)</a:t>
            </a:r>
            <a:endParaRPr lang="uk-UA" sz="4800" b="1" dirty="0"/>
          </a:p>
          <a:p>
            <a:pPr marL="0" indent="0">
              <a:buNone/>
            </a:pPr>
            <a:r>
              <a:rPr lang="uk-UA" sz="4800" dirty="0" smtClean="0"/>
              <a:t>3. 74.66я73</a:t>
            </a:r>
            <a:endParaRPr lang="uk-UA" sz="4800" dirty="0"/>
          </a:p>
          <a:p>
            <a:pPr marL="0" indent="0">
              <a:buNone/>
            </a:pPr>
            <a:r>
              <a:rPr lang="uk-UA" sz="4800" dirty="0" smtClean="0"/>
              <a:t>      С69</a:t>
            </a:r>
            <a:r>
              <a:rPr lang="uk-UA" sz="4800" dirty="0"/>
              <a:t>	  Соціальна робота </a:t>
            </a:r>
            <a:r>
              <a:rPr lang="uk-UA" sz="4800" dirty="0" smtClean="0"/>
              <a:t>. </a:t>
            </a:r>
            <a:r>
              <a:rPr lang="uk-UA" sz="4800" dirty="0"/>
              <a:t>Ч. 3 : Робота з конкретними групами клієнтів / за ред. Т. </a:t>
            </a:r>
            <a:r>
              <a:rPr lang="uk-UA" sz="4800" dirty="0" err="1"/>
              <a:t>Семигиної</a:t>
            </a:r>
            <a:r>
              <a:rPr lang="uk-UA" sz="4800" dirty="0"/>
              <a:t>, І. </a:t>
            </a:r>
            <a:r>
              <a:rPr lang="uk-UA" sz="4800" dirty="0" smtClean="0"/>
              <a:t>     </a:t>
            </a:r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  </a:t>
            </a:r>
            <a:r>
              <a:rPr lang="uk-UA" sz="4800" dirty="0" err="1" smtClean="0"/>
              <a:t>Григи</a:t>
            </a:r>
            <a:r>
              <a:rPr lang="uk-UA" sz="4800" dirty="0"/>
              <a:t>. – К. : Вид. дім "Києво-Могилянська академія", 2004. – 166 с. </a:t>
            </a:r>
          </a:p>
          <a:p>
            <a:pPr marL="0" indent="0">
              <a:buNone/>
            </a:pPr>
            <a:r>
              <a:rPr lang="uk-UA" sz="4800" b="1" dirty="0"/>
              <a:t>        </a:t>
            </a:r>
            <a:r>
              <a:rPr lang="uk-UA" sz="4800" b="1" dirty="0" smtClean="0"/>
              <a:t>           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5  (КХ. – 2, Педагог. – 2, Рахів. – </a:t>
            </a:r>
            <a:r>
              <a:rPr lang="uk-UA" sz="4800" b="1" dirty="0" smtClean="0"/>
              <a:t>1)</a:t>
            </a:r>
          </a:p>
          <a:p>
            <a:pPr marL="0" indent="0">
              <a:buNone/>
            </a:pPr>
            <a:r>
              <a:rPr lang="uk-UA" sz="4800" dirty="0" smtClean="0"/>
              <a:t>4.     </a:t>
            </a:r>
            <a:r>
              <a:rPr lang="uk-UA" sz="4800" b="1" dirty="0" smtClean="0"/>
              <a:t>74.66я73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     С </a:t>
            </a:r>
            <a:r>
              <a:rPr lang="uk-UA" sz="4800" b="1" dirty="0"/>
              <a:t>91	</a:t>
            </a:r>
            <a:r>
              <a:rPr lang="uk-UA" sz="4800" dirty="0"/>
              <a:t>  Сучасні технології у роботі з протидії торгівлі людьми [Текст]: </a:t>
            </a:r>
            <a:r>
              <a:rPr lang="uk-UA" sz="4800" dirty="0" err="1"/>
              <a:t>навч</a:t>
            </a:r>
            <a:r>
              <a:rPr lang="uk-UA" sz="4800" dirty="0"/>
              <a:t>.-метод. посібник / </a:t>
            </a:r>
            <a:r>
              <a:rPr lang="uk-UA" sz="4800" dirty="0" err="1"/>
              <a:t>ред.кол</a:t>
            </a:r>
            <a:r>
              <a:rPr lang="uk-UA" sz="4800" dirty="0"/>
              <a:t>. </a:t>
            </a:r>
            <a:endParaRPr lang="uk-UA" sz="4800" dirty="0" smtClean="0"/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   </a:t>
            </a:r>
            <a:r>
              <a:rPr lang="uk-UA" sz="4800" dirty="0" err="1" smtClean="0"/>
              <a:t>Н.Козакевич</a:t>
            </a:r>
            <a:r>
              <a:rPr lang="uk-UA" sz="4800" dirty="0"/>
              <a:t>, </a:t>
            </a:r>
            <a:r>
              <a:rPr lang="uk-UA" sz="4800" dirty="0" err="1"/>
              <a:t>Г.Малишкіна</a:t>
            </a:r>
            <a:r>
              <a:rPr lang="uk-UA" sz="4800" dirty="0"/>
              <a:t>. – Ів.-Франківськ : Місто НВ, 2014. – 164 с. </a:t>
            </a:r>
          </a:p>
          <a:p>
            <a:pPr marL="0" indent="0">
              <a:buNone/>
            </a:pPr>
            <a:r>
              <a:rPr lang="uk-UA" sz="4800" b="1" dirty="0"/>
              <a:t>          </a:t>
            </a:r>
            <a:r>
              <a:rPr lang="uk-UA" sz="4800" b="1" dirty="0" smtClean="0"/>
              <a:t>        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5  (Педагог. – 5)</a:t>
            </a:r>
          </a:p>
          <a:p>
            <a:pPr marL="0" indent="0">
              <a:buNone/>
            </a:pPr>
            <a:r>
              <a:rPr lang="uk-UA" sz="4800" b="1" dirty="0" smtClean="0"/>
              <a:t>5.    74.66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  Б </a:t>
            </a:r>
            <a:r>
              <a:rPr lang="uk-UA" sz="4800" b="1" dirty="0"/>
              <a:t>90</a:t>
            </a:r>
            <a:r>
              <a:rPr lang="uk-UA" sz="4800" dirty="0"/>
              <a:t>	</a:t>
            </a:r>
            <a:r>
              <a:rPr lang="uk-UA" sz="4800" dirty="0" smtClean="0"/>
              <a:t>Будник </a:t>
            </a:r>
            <a:r>
              <a:rPr lang="uk-UA" sz="4800" dirty="0"/>
              <a:t>О. Б.</a:t>
            </a:r>
          </a:p>
          <a:p>
            <a:pPr marL="0" indent="0">
              <a:buNone/>
            </a:pPr>
            <a:r>
              <a:rPr lang="uk-UA" sz="4800" dirty="0" smtClean="0"/>
              <a:t>    </a:t>
            </a:r>
            <a:r>
              <a:rPr lang="uk-UA" sz="4800" dirty="0"/>
              <a:t>Професійна підготовка майбутніх учителів початкової школи до соціально-педагогічної діяльності: теорія і </a:t>
            </a:r>
            <a:r>
              <a:rPr lang="uk-UA" sz="4800" dirty="0" smtClean="0"/>
              <a:t> методика : </a:t>
            </a:r>
            <a:r>
              <a:rPr lang="uk-UA" sz="4800" dirty="0"/>
              <a:t>монографія / Олена Богданівна Будник. – Дніпропетровськ : Середняк Т. К., 2014. – 484 с. – Автограф. – ПНУ</a:t>
            </a:r>
            <a:r>
              <a:rPr lang="uk-UA" sz="4800" b="1" dirty="0"/>
              <a:t>. </a:t>
            </a:r>
            <a:r>
              <a:rPr lang="uk-UA" sz="4800" b="1" dirty="0" smtClean="0"/>
              <a:t> 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2  (Педагог. – 2</a:t>
            </a:r>
            <a:r>
              <a:rPr lang="uk-UA" sz="4800" b="1" dirty="0" smtClean="0"/>
              <a:t>)</a:t>
            </a:r>
          </a:p>
          <a:p>
            <a:pPr marL="0" indent="0">
              <a:buNone/>
            </a:pPr>
            <a:r>
              <a:rPr lang="uk-UA" sz="4800" dirty="0" smtClean="0"/>
              <a:t>  </a:t>
            </a:r>
            <a:r>
              <a:rPr lang="uk-UA" sz="4800" b="1" dirty="0" smtClean="0"/>
              <a:t>6.  74.66я73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       Б </a:t>
            </a:r>
            <a:r>
              <a:rPr lang="uk-UA" sz="4800" b="1" dirty="0"/>
              <a:t>90	</a:t>
            </a:r>
            <a:r>
              <a:rPr lang="uk-UA" sz="4800" dirty="0" smtClean="0"/>
              <a:t>    Будник</a:t>
            </a:r>
            <a:r>
              <a:rPr lang="uk-UA" sz="4800" dirty="0"/>
              <a:t>, О. Б</a:t>
            </a:r>
            <a:r>
              <a:rPr lang="uk-UA" sz="4800" dirty="0" smtClean="0"/>
              <a:t>.  </a:t>
            </a:r>
            <a:r>
              <a:rPr lang="uk-UA" sz="4800" dirty="0"/>
              <a:t>Соціально-педагогічна діяльність учителя початкової школи[Текст]: навчально-методичний посібник </a:t>
            </a:r>
            <a:r>
              <a:rPr lang="uk-UA" sz="4800" dirty="0" smtClean="0"/>
              <a:t>/Олена </a:t>
            </a:r>
            <a:r>
              <a:rPr lang="uk-UA" sz="4800" dirty="0"/>
              <a:t>Богданівна Будник. – Ів.-Франківськ : ПП Бойчук А. Б., 2012. – 212 с. – ПНУ. </a:t>
            </a:r>
          </a:p>
          <a:p>
            <a:pPr marL="0" indent="0">
              <a:buNone/>
            </a:pPr>
            <a:r>
              <a:rPr lang="uk-UA" sz="4800" b="1" dirty="0"/>
              <a:t>  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2  (Педагог. – 2)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93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sz="4800" dirty="0" smtClean="0"/>
          </a:p>
          <a:p>
            <a:pPr marL="0" indent="0">
              <a:buNone/>
            </a:pPr>
            <a:endParaRPr lang="uk-UA" sz="4800" dirty="0"/>
          </a:p>
          <a:p>
            <a:pPr marL="0" indent="0">
              <a:buNone/>
            </a:pPr>
            <a:endParaRPr lang="uk-UA" sz="4800" dirty="0" smtClean="0"/>
          </a:p>
          <a:p>
            <a:pPr marL="0" indent="0">
              <a:buNone/>
            </a:pPr>
            <a:r>
              <a:rPr lang="uk-UA" sz="4800" dirty="0" smtClean="0"/>
              <a:t>7</a:t>
            </a:r>
            <a:r>
              <a:rPr lang="uk-UA" sz="4800" b="1" dirty="0" smtClean="0"/>
              <a:t>.   74.66я73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  Б </a:t>
            </a:r>
            <a:r>
              <a:rPr lang="uk-UA" sz="4800" b="1" dirty="0"/>
              <a:t>90</a:t>
            </a:r>
            <a:r>
              <a:rPr lang="uk-UA" sz="4800" dirty="0"/>
              <a:t>	</a:t>
            </a:r>
            <a:r>
              <a:rPr lang="uk-UA" sz="4800" dirty="0" smtClean="0"/>
              <a:t>Будник </a:t>
            </a:r>
            <a:r>
              <a:rPr lang="uk-UA" sz="4800" dirty="0"/>
              <a:t>О. Б</a:t>
            </a:r>
            <a:r>
              <a:rPr lang="uk-UA" sz="4800" dirty="0" smtClean="0"/>
              <a:t>.  </a:t>
            </a:r>
            <a:r>
              <a:rPr lang="uk-UA" sz="4800" dirty="0"/>
              <a:t>Технології соціально-педагогічної діяльності в початковій школі </a:t>
            </a:r>
            <a:r>
              <a:rPr lang="uk-UA" sz="4800" dirty="0" smtClean="0"/>
              <a:t>: </a:t>
            </a:r>
            <a:r>
              <a:rPr lang="uk-UA" sz="4800" dirty="0"/>
              <a:t>методичний супровід навчального спецкурсу / Олена Богданівна Будник. – Ів.-Франківськ, 2014. – 64 с. – ПНУ. </a:t>
            </a:r>
            <a:r>
              <a:rPr lang="uk-UA" sz="4800" b="1" dirty="0" smtClean="0"/>
              <a:t>–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1  (Педагог. – 1)</a:t>
            </a:r>
          </a:p>
          <a:p>
            <a:pPr marL="0" indent="0">
              <a:buNone/>
            </a:pPr>
            <a:r>
              <a:rPr lang="uk-UA" sz="4800" b="1" dirty="0" smtClean="0"/>
              <a:t>8. 74.66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Б </a:t>
            </a:r>
            <a:r>
              <a:rPr lang="uk-UA" sz="4800" b="1" dirty="0"/>
              <a:t>90</a:t>
            </a:r>
            <a:r>
              <a:rPr lang="uk-UA" sz="4800" dirty="0"/>
              <a:t>	</a:t>
            </a:r>
            <a:r>
              <a:rPr lang="uk-UA" sz="4800" dirty="0" smtClean="0"/>
              <a:t>Будник </a:t>
            </a:r>
            <a:r>
              <a:rPr lang="uk-UA" sz="4800" dirty="0"/>
              <a:t>О. </a:t>
            </a:r>
            <a:r>
              <a:rPr lang="uk-UA" sz="4800" dirty="0" smtClean="0"/>
              <a:t>Б. Соціально-педагогічне </a:t>
            </a:r>
            <a:r>
              <a:rPr lang="uk-UA" sz="4800" dirty="0"/>
              <a:t>спрямування змісту професійної освіти </a:t>
            </a:r>
            <a:endParaRPr lang="uk-UA" sz="4800" dirty="0" smtClean="0"/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майбутніх </a:t>
            </a:r>
            <a:r>
              <a:rPr lang="uk-UA" sz="4800" dirty="0"/>
              <a:t>учителів початкових </a:t>
            </a:r>
            <a:r>
              <a:rPr lang="uk-UA" sz="4800" dirty="0" smtClean="0"/>
              <a:t>класів: </a:t>
            </a:r>
            <a:r>
              <a:rPr lang="uk-UA" sz="4800" dirty="0"/>
              <a:t>методичний посібник / Олена Богданівна </a:t>
            </a:r>
            <a:endParaRPr lang="uk-UA" sz="4800" dirty="0" smtClean="0"/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Будник</a:t>
            </a:r>
            <a:r>
              <a:rPr lang="uk-UA" sz="4800" dirty="0"/>
              <a:t>. – Ів.-Франківськ : ПП Бойчук А. Б., 2013. – 80 с</a:t>
            </a:r>
            <a:r>
              <a:rPr lang="uk-UA" sz="4800" b="1" dirty="0"/>
              <a:t>. </a:t>
            </a:r>
            <a:r>
              <a:rPr lang="uk-UA" sz="4800" b="1" dirty="0" smtClean="0"/>
              <a:t>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1  </a:t>
            </a:r>
            <a:r>
              <a:rPr lang="uk-UA" sz="4800" b="1" dirty="0" smtClean="0"/>
              <a:t> </a:t>
            </a:r>
          </a:p>
          <a:p>
            <a:pPr marL="0" indent="0">
              <a:buNone/>
            </a:pPr>
            <a:r>
              <a:rPr lang="uk-UA" sz="4800" b="1" dirty="0"/>
              <a:t> </a:t>
            </a:r>
            <a:r>
              <a:rPr lang="uk-UA" sz="4800" b="1" dirty="0" smtClean="0"/>
              <a:t>                  (</a:t>
            </a:r>
            <a:r>
              <a:rPr lang="uk-UA" sz="4800" b="1" dirty="0"/>
              <a:t>Педагог. – 1)</a:t>
            </a:r>
          </a:p>
          <a:p>
            <a:pPr marL="0" indent="0">
              <a:buNone/>
            </a:pPr>
            <a:r>
              <a:rPr lang="uk-UA" sz="4800" dirty="0" smtClean="0"/>
              <a:t>9.   </a:t>
            </a:r>
            <a:r>
              <a:rPr lang="uk-UA" sz="4800" b="1" dirty="0" smtClean="0"/>
              <a:t>74.66я73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М71</a:t>
            </a:r>
            <a:r>
              <a:rPr lang="uk-UA" sz="4800" dirty="0"/>
              <a:t>	</a:t>
            </a:r>
            <a:r>
              <a:rPr lang="uk-UA" sz="4800" dirty="0" err="1" smtClean="0"/>
              <a:t>Міщик</a:t>
            </a:r>
            <a:r>
              <a:rPr lang="uk-UA" sz="4800" dirty="0" smtClean="0"/>
              <a:t> </a:t>
            </a:r>
            <a:r>
              <a:rPr lang="uk-UA" sz="4800" dirty="0"/>
              <a:t>Л. </a:t>
            </a:r>
            <a:r>
              <a:rPr lang="uk-UA" sz="4800" dirty="0" smtClean="0"/>
              <a:t>І. Соціальна педагогіка </a:t>
            </a:r>
            <a:r>
              <a:rPr lang="uk-UA" sz="4800" dirty="0"/>
              <a:t>: </a:t>
            </a:r>
            <a:r>
              <a:rPr lang="uk-UA" sz="4800" dirty="0" err="1"/>
              <a:t>навч</a:t>
            </a:r>
            <a:r>
              <a:rPr lang="uk-UA" sz="4800" dirty="0"/>
              <a:t>. посібник / Л. І. </a:t>
            </a:r>
            <a:r>
              <a:rPr lang="uk-UA" sz="4800" dirty="0" err="1"/>
              <a:t>Міщик</a:t>
            </a:r>
            <a:r>
              <a:rPr lang="uk-UA" sz="4800" dirty="0"/>
              <a:t> ; </a:t>
            </a:r>
            <a:r>
              <a:rPr lang="uk-UA" sz="4800" dirty="0" err="1"/>
              <a:t>від.ред</a:t>
            </a:r>
            <a:r>
              <a:rPr lang="uk-UA" sz="4800" dirty="0"/>
              <a:t>. Климова </a:t>
            </a:r>
            <a:r>
              <a:rPr lang="uk-UA" sz="4800" dirty="0" smtClean="0"/>
              <a:t>   </a:t>
            </a:r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Н.О</a:t>
            </a:r>
            <a:r>
              <a:rPr lang="uk-UA" sz="4800" dirty="0"/>
              <a:t>. – К. : Вид-во ІЗМН, 1997. – 140 с</a:t>
            </a:r>
            <a:r>
              <a:rPr lang="uk-UA" sz="4800" b="1" dirty="0"/>
              <a:t>. </a:t>
            </a:r>
            <a:r>
              <a:rPr lang="uk-UA" sz="4800" b="1" dirty="0" smtClean="0"/>
              <a:t>  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9  (КХ. – 8, </a:t>
            </a:r>
            <a:r>
              <a:rPr lang="uk-UA" sz="4800" b="1" dirty="0" err="1"/>
              <a:t>ЗагЧЗ</a:t>
            </a:r>
            <a:r>
              <a:rPr lang="uk-UA" sz="4800" b="1" dirty="0"/>
              <a:t>. – 1)</a:t>
            </a:r>
          </a:p>
          <a:p>
            <a:pPr marL="0" indent="0">
              <a:buNone/>
            </a:pPr>
            <a:r>
              <a:rPr lang="uk-UA" sz="4800" dirty="0" smtClean="0"/>
              <a:t>10. 74.66</a:t>
            </a:r>
            <a:endParaRPr lang="uk-UA" sz="4800" dirty="0"/>
          </a:p>
          <a:p>
            <a:pPr marL="0" indent="0">
              <a:buNone/>
            </a:pPr>
            <a:r>
              <a:rPr lang="uk-UA" sz="4800" dirty="0" smtClean="0"/>
              <a:t>       П14</a:t>
            </a:r>
            <a:r>
              <a:rPr lang="uk-UA" sz="4800" dirty="0"/>
              <a:t>	</a:t>
            </a:r>
            <a:r>
              <a:rPr lang="uk-UA" sz="4800" dirty="0" err="1" smtClean="0"/>
              <a:t>Пальчевський</a:t>
            </a:r>
            <a:r>
              <a:rPr lang="uk-UA" sz="4800" dirty="0" smtClean="0"/>
              <a:t>  </a:t>
            </a:r>
            <a:r>
              <a:rPr lang="uk-UA" sz="4800" dirty="0"/>
              <a:t>С. С</a:t>
            </a:r>
            <a:r>
              <a:rPr lang="uk-UA" sz="4800" dirty="0" smtClean="0"/>
              <a:t>.  </a:t>
            </a:r>
            <a:r>
              <a:rPr lang="uk-UA" sz="4800" dirty="0"/>
              <a:t>Соціальна педагогіка </a:t>
            </a:r>
            <a:r>
              <a:rPr lang="uk-UA" sz="4800" dirty="0" smtClean="0"/>
              <a:t> </a:t>
            </a:r>
            <a:r>
              <a:rPr lang="uk-UA" sz="4800" dirty="0"/>
              <a:t>: </a:t>
            </a:r>
            <a:r>
              <a:rPr lang="uk-UA" sz="4800" dirty="0" err="1"/>
              <a:t>навч</a:t>
            </a:r>
            <a:r>
              <a:rPr lang="uk-UA" sz="4800" dirty="0"/>
              <a:t>. посібник / С. С. </a:t>
            </a:r>
            <a:r>
              <a:rPr lang="uk-UA" sz="4800" dirty="0" err="1"/>
              <a:t>Пальчевський</a:t>
            </a:r>
            <a:r>
              <a:rPr lang="uk-UA" sz="4800" dirty="0"/>
              <a:t>. – </a:t>
            </a:r>
            <a:endParaRPr lang="uk-UA" sz="4800" dirty="0" smtClean="0"/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 </a:t>
            </a:r>
            <a:r>
              <a:rPr lang="uk-UA" sz="4800" dirty="0" err="1" smtClean="0"/>
              <a:t>Рек</a:t>
            </a:r>
            <a:r>
              <a:rPr lang="uk-UA" sz="4800" dirty="0"/>
              <a:t>. МОН. – К. : Кондор, 2005. – 560 с. </a:t>
            </a:r>
            <a:r>
              <a:rPr lang="uk-UA" sz="4800" dirty="0" smtClean="0"/>
              <a:t>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25  (КХ. – 16, Педагог. – </a:t>
            </a:r>
            <a:r>
              <a:rPr lang="uk-UA" sz="4800" b="1" dirty="0" smtClean="0"/>
              <a:t> </a:t>
            </a:r>
          </a:p>
          <a:p>
            <a:pPr marL="0" indent="0">
              <a:buNone/>
            </a:pPr>
            <a:r>
              <a:rPr lang="uk-UA" sz="4800" b="1" dirty="0"/>
              <a:t> </a:t>
            </a:r>
            <a:r>
              <a:rPr lang="uk-UA" sz="4800" b="1" dirty="0" smtClean="0"/>
              <a:t>                    2</a:t>
            </a:r>
            <a:r>
              <a:rPr lang="uk-UA" sz="4800" b="1" dirty="0"/>
              <a:t>, </a:t>
            </a:r>
            <a:r>
              <a:rPr lang="uk-UA" sz="4800" b="1" dirty="0" err="1"/>
              <a:t>ЗагЧЗ</a:t>
            </a:r>
            <a:r>
              <a:rPr lang="uk-UA" sz="4800" b="1" dirty="0"/>
              <a:t>. – 2, Гурт№5. – 2, Рахів. – 3)</a:t>
            </a:r>
          </a:p>
          <a:p>
            <a:pPr marL="0" indent="0">
              <a:buNone/>
            </a:pPr>
            <a:r>
              <a:rPr lang="uk-UA" sz="4800" b="1" dirty="0" smtClean="0"/>
              <a:t>11. 74.66я73</a:t>
            </a:r>
            <a:endParaRPr lang="uk-UA" sz="4800" b="1" dirty="0"/>
          </a:p>
          <a:p>
            <a:pPr marL="0" indent="0">
              <a:buNone/>
            </a:pPr>
            <a:r>
              <a:rPr lang="uk-UA" sz="4800" b="1" dirty="0" smtClean="0"/>
              <a:t>        П </a:t>
            </a:r>
            <a:r>
              <a:rPr lang="uk-UA" sz="4800" b="1" dirty="0"/>
              <a:t>25</a:t>
            </a:r>
            <a:r>
              <a:rPr lang="uk-UA" sz="4800" dirty="0"/>
              <a:t>	</a:t>
            </a:r>
            <a:r>
              <a:rPr lang="uk-UA" sz="4800" dirty="0" err="1" smtClean="0"/>
              <a:t>Пенішкевич</a:t>
            </a:r>
            <a:r>
              <a:rPr lang="uk-UA" sz="4800" dirty="0" smtClean="0"/>
              <a:t> </a:t>
            </a:r>
            <a:r>
              <a:rPr lang="uk-UA" sz="4800" dirty="0"/>
              <a:t>О. І</a:t>
            </a:r>
            <a:r>
              <a:rPr lang="uk-UA" sz="4800" dirty="0" smtClean="0"/>
              <a:t>.  </a:t>
            </a:r>
            <a:r>
              <a:rPr lang="uk-UA" sz="4800" dirty="0"/>
              <a:t>Соціальна педагогіка: Модульна технологія вивчення навчального </a:t>
            </a:r>
            <a:endParaRPr lang="uk-UA" sz="4800" dirty="0" smtClean="0"/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курсу  </a:t>
            </a:r>
            <a:r>
              <a:rPr lang="uk-UA" sz="4800" dirty="0"/>
              <a:t>: </a:t>
            </a:r>
            <a:r>
              <a:rPr lang="uk-UA" sz="4800" dirty="0" err="1"/>
              <a:t>навч</a:t>
            </a:r>
            <a:r>
              <a:rPr lang="uk-UA" sz="4800" dirty="0"/>
              <a:t>. посібник / Одарка Іванівна </a:t>
            </a:r>
            <a:r>
              <a:rPr lang="uk-UA" sz="4800" dirty="0" err="1"/>
              <a:t>Пенішкевич</a:t>
            </a:r>
            <a:r>
              <a:rPr lang="uk-UA" sz="4800" dirty="0"/>
              <a:t>, Л. І. </a:t>
            </a:r>
            <a:r>
              <a:rPr lang="uk-UA" sz="4800" dirty="0" err="1"/>
              <a:t>Тимчук</a:t>
            </a:r>
            <a:r>
              <a:rPr lang="uk-UA" sz="4800" dirty="0"/>
              <a:t>. – Чернівці : Рута, </a:t>
            </a:r>
            <a:endParaRPr lang="uk-UA" sz="4800" dirty="0" smtClean="0"/>
          </a:p>
          <a:p>
            <a:pPr marL="0" indent="0">
              <a:buNone/>
            </a:pPr>
            <a:r>
              <a:rPr lang="uk-UA" sz="4800" dirty="0"/>
              <a:t> </a:t>
            </a:r>
            <a:r>
              <a:rPr lang="uk-UA" sz="4800" dirty="0" smtClean="0"/>
              <a:t>                   2010</a:t>
            </a:r>
            <a:r>
              <a:rPr lang="uk-UA" sz="4800" dirty="0"/>
              <a:t>. – 336 с</a:t>
            </a:r>
            <a:r>
              <a:rPr lang="uk-UA" sz="4800" b="1" dirty="0"/>
              <a:t>. </a:t>
            </a:r>
            <a:r>
              <a:rPr lang="uk-UA" sz="4800" b="1" dirty="0" smtClean="0"/>
              <a:t>     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2  (Педагог. – 1, Рахів. – 1)</a:t>
            </a:r>
          </a:p>
          <a:p>
            <a:pPr marL="0" indent="0">
              <a:buNone/>
            </a:pPr>
            <a:r>
              <a:rPr lang="uk-UA" sz="4800" dirty="0" smtClean="0"/>
              <a:t>12. </a:t>
            </a:r>
            <a:r>
              <a:rPr lang="uk-UA" sz="4800" b="1" dirty="0" smtClean="0"/>
              <a:t>74.66</a:t>
            </a:r>
            <a:endParaRPr lang="uk-UA" sz="4800" b="1" dirty="0"/>
          </a:p>
          <a:p>
            <a:pPr marL="0" indent="0">
              <a:buNone/>
            </a:pPr>
            <a:r>
              <a:rPr lang="uk-UA" sz="4800" dirty="0" smtClean="0"/>
              <a:t>       </a:t>
            </a:r>
            <a:r>
              <a:rPr lang="uk-UA" sz="4800" b="1" dirty="0" smtClean="0"/>
              <a:t> С65</a:t>
            </a:r>
            <a:r>
              <a:rPr lang="uk-UA" sz="4800" dirty="0"/>
              <a:t>	</a:t>
            </a:r>
            <a:r>
              <a:rPr lang="uk-UA" sz="4800" dirty="0" smtClean="0"/>
              <a:t>Сорочинська </a:t>
            </a:r>
            <a:r>
              <a:rPr lang="uk-UA" sz="4800" dirty="0"/>
              <a:t>В. Є</a:t>
            </a:r>
            <a:r>
              <a:rPr lang="uk-UA" sz="4800" dirty="0" smtClean="0"/>
              <a:t>.  </a:t>
            </a:r>
            <a:r>
              <a:rPr lang="uk-UA" sz="4800" dirty="0"/>
              <a:t>Організаційна робота соціального педагога </a:t>
            </a:r>
            <a:r>
              <a:rPr lang="uk-UA" sz="4800" dirty="0" smtClean="0"/>
              <a:t> </a:t>
            </a:r>
            <a:r>
              <a:rPr lang="uk-UA" sz="4800" dirty="0"/>
              <a:t>: </a:t>
            </a:r>
            <a:r>
              <a:rPr lang="uk-UA" sz="4800" dirty="0" err="1"/>
              <a:t>навч</a:t>
            </a:r>
            <a:r>
              <a:rPr lang="uk-UA" sz="4800" dirty="0"/>
              <a:t>. посібник / В. </a:t>
            </a:r>
            <a:endParaRPr lang="uk-UA" sz="4800" dirty="0" smtClean="0"/>
          </a:p>
          <a:p>
            <a:pPr marL="0" indent="0">
              <a:buNone/>
            </a:pPr>
            <a:r>
              <a:rPr lang="uk-UA" sz="4800" dirty="0" smtClean="0"/>
              <a:t>                    Є</a:t>
            </a:r>
            <a:r>
              <a:rPr lang="uk-UA" sz="4800" dirty="0"/>
              <a:t>. Сорочинська. – К. : Кондор, 2005. – 198 с</a:t>
            </a:r>
            <a:r>
              <a:rPr lang="uk-UA" sz="4800" b="1" dirty="0"/>
              <a:t>. </a:t>
            </a:r>
            <a:r>
              <a:rPr lang="uk-UA" sz="4800" b="1" dirty="0" smtClean="0"/>
              <a:t>            </a:t>
            </a:r>
            <a:r>
              <a:rPr lang="uk-UA" sz="4800" b="1" dirty="0" err="1"/>
              <a:t>кільк.прим</a:t>
            </a:r>
            <a:r>
              <a:rPr lang="uk-UA" sz="4800" b="1" dirty="0"/>
              <a:t>.:  22  (КХ. – 18, </a:t>
            </a:r>
            <a:endParaRPr lang="uk-UA" sz="4800" b="1" dirty="0" smtClean="0"/>
          </a:p>
          <a:p>
            <a:pPr marL="0" indent="0">
              <a:buNone/>
            </a:pPr>
            <a:r>
              <a:rPr lang="uk-UA" sz="4800" b="1" dirty="0"/>
              <a:t> </a:t>
            </a:r>
            <a:r>
              <a:rPr lang="uk-UA" sz="4800" b="1" dirty="0" smtClean="0"/>
              <a:t>                        </a:t>
            </a:r>
            <a:r>
              <a:rPr lang="uk-UA" sz="4800" b="1" dirty="0" err="1" smtClean="0"/>
              <a:t>ЗагЧЗ</a:t>
            </a:r>
            <a:r>
              <a:rPr lang="uk-UA" sz="4800" b="1" dirty="0"/>
              <a:t>. – 1, Педагог. – 1, Гурт№5. – 1, Рахів. – 1)</a:t>
            </a:r>
          </a:p>
          <a:p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32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088"/>
          </a:xfrm>
        </p:spPr>
        <p:txBody>
          <a:bodyPr/>
          <a:lstStyle/>
          <a:p>
            <a:r>
              <a:rPr lang="uk-UA" altLang="uk-UA" sz="2000" kern="0" cap="none" dirty="0">
                <a:ln>
                  <a:noFill/>
                </a:ln>
                <a:solidFill>
                  <a:srgbClr val="006666"/>
                </a:solidFill>
                <a:latin typeface="Arial"/>
              </a:rPr>
              <a:t>Якщо ви хочете замовити книги, електронні видання, тоді необхідно заповнити бланк встановленого зразка: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920880" cy="540060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Дозволяю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								___________________________</a:t>
            </a:r>
            <a:endParaRPr lang="uk-UA" altLang="uk-UA" sz="1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b="1" kern="0" dirty="0">
                <a:solidFill>
                  <a:srgbClr val="003366"/>
                </a:solidFill>
                <a:latin typeface="Arial"/>
              </a:rPr>
              <a:t>Заявка</a:t>
            </a:r>
            <a:endParaRPr lang="uk-UA" altLang="uk-UA" sz="1000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на придбання літератури для ___________________________________________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                                                                       (назва кафедри, відділу тощо)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1. Автор, назва книги / підручника / і інші вихідні дані, кількість замовленої літератури ___________________________________________________________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2. Кількість студентів, які вивчають дану дисципліну ______________________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3. Назва дисципліни __________________________________________________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4. Назва спеціальності ________________________________________________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____________________________________________________________________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5. Книга рекомендується як основний підручник / посібник / чи додатковий (Кількість навчально-методичної літератури замовляють відповідно до контингенту студентів з розрахунку:  цикл гуманітарних, фундаментальних та </a:t>
            </a:r>
            <a:r>
              <a:rPr lang="uk-UA" altLang="uk-UA" sz="1000" kern="0" dirty="0" err="1">
                <a:solidFill>
                  <a:srgbClr val="003366"/>
                </a:solidFill>
                <a:latin typeface="Arial"/>
              </a:rPr>
              <a:t>професійно</a:t>
            </a: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-орієнтованих дисциплін – 1 (</a:t>
            </a:r>
            <a:r>
              <a:rPr lang="uk-UA" altLang="uk-UA" sz="1000" kern="0" dirty="0" err="1">
                <a:solidFill>
                  <a:srgbClr val="003366"/>
                </a:solidFill>
                <a:latin typeface="Arial"/>
              </a:rPr>
              <a:t>кн</a:t>
            </a: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.) : 2 (</a:t>
            </a:r>
            <a:r>
              <a:rPr lang="uk-UA" altLang="uk-UA" sz="1000" kern="0" dirty="0" err="1">
                <a:solidFill>
                  <a:srgbClr val="003366"/>
                </a:solidFill>
                <a:latin typeface="Arial"/>
              </a:rPr>
              <a:t>студ</a:t>
            </a: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.); цикл фахових дисциплін – 1:1; додаткова література – 1:5. Наказ МОН України №26 від 19.01.06)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uk-UA" altLang="uk-UA" sz="1000" kern="0" dirty="0">
                <a:solidFill>
                  <a:srgbClr val="003366"/>
                </a:solidFill>
                <a:latin typeface="Arial"/>
              </a:rPr>
              <a:t>Зав. кафедрою								</a:t>
            </a:r>
            <a:endParaRPr lang="ru-RU" altLang="uk-UA" sz="1000" kern="0" dirty="0">
              <a:solidFill>
                <a:srgbClr val="003366"/>
              </a:solidFill>
              <a:latin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40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Заявку </a:t>
            </a:r>
            <a:r>
              <a:rPr lang="ru-RU" sz="3600" dirty="0" err="1"/>
              <a:t>ви</a:t>
            </a:r>
            <a:r>
              <a:rPr lang="ru-RU" sz="3600" dirty="0"/>
              <a:t> можете </a:t>
            </a:r>
            <a:r>
              <a:rPr lang="ru-RU" sz="3600" dirty="0" err="1" smtClean="0"/>
              <a:t>надіслати</a:t>
            </a:r>
            <a:r>
              <a:rPr lang="ru-RU" sz="3600" dirty="0" smtClean="0"/>
              <a:t> </a:t>
            </a:r>
            <a:r>
              <a:rPr lang="ru-RU" sz="3600" dirty="0"/>
              <a:t>на </a:t>
            </a:r>
            <a:r>
              <a:rPr lang="ru-RU" sz="3600" dirty="0" err="1"/>
              <a:t>електронну</a:t>
            </a:r>
            <a:r>
              <a:rPr lang="ru-RU" sz="3600" dirty="0"/>
              <a:t> адресу </a:t>
            </a:r>
            <a:r>
              <a:rPr lang="ru-RU" sz="3600" dirty="0" err="1"/>
              <a:t>бібліотеки</a:t>
            </a:r>
            <a:r>
              <a:rPr lang="ru-RU" sz="3600" dirty="0"/>
              <a:t>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b="1" i="1" dirty="0" smtClean="0"/>
              <a:t>pnu-lib@ukr.net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передати</a:t>
            </a:r>
            <a:r>
              <a:rPr lang="ru-RU" sz="3600" dirty="0"/>
              <a:t> </a:t>
            </a:r>
            <a:r>
              <a:rPr lang="ru-RU" sz="3600" dirty="0" err="1"/>
              <a:t>завідувачеві</a:t>
            </a:r>
            <a:r>
              <a:rPr lang="ru-RU" sz="3600" dirty="0"/>
              <a:t> </a:t>
            </a:r>
            <a:r>
              <a:rPr lang="ru-RU" sz="3600" dirty="0" err="1"/>
              <a:t>відділу</a:t>
            </a:r>
            <a:endParaRPr lang="ru-RU" sz="3600" dirty="0"/>
          </a:p>
          <a:p>
            <a:pPr marL="0" indent="0">
              <a:buNone/>
            </a:pPr>
            <a:r>
              <a:rPr lang="ru-RU" sz="3600" dirty="0" err="1"/>
              <a:t>комплектування</a:t>
            </a:r>
            <a:r>
              <a:rPr lang="ru-RU" sz="3600" dirty="0"/>
              <a:t> та </a:t>
            </a:r>
            <a:r>
              <a:rPr lang="ru-RU" sz="3600" dirty="0" err="1"/>
              <a:t>наукової</a:t>
            </a:r>
            <a:r>
              <a:rPr lang="ru-RU" sz="3600" dirty="0"/>
              <a:t> </a:t>
            </a:r>
            <a:r>
              <a:rPr lang="ru-RU" sz="3600" dirty="0" err="1"/>
              <a:t>обробки</a:t>
            </a:r>
            <a:r>
              <a:rPr lang="ru-RU" sz="3600" dirty="0"/>
              <a:t> </a:t>
            </a:r>
            <a:r>
              <a:rPr lang="ru-RU" sz="3600" dirty="0" err="1" smtClean="0"/>
              <a:t>документів</a:t>
            </a:r>
            <a:r>
              <a:rPr lang="ru-RU" sz="3600" dirty="0" smtClean="0"/>
              <a:t>,</a:t>
            </a:r>
            <a:endParaRPr lang="ru-RU" sz="3600" dirty="0"/>
          </a:p>
          <a:p>
            <a:pPr marL="0" indent="0">
              <a:buNone/>
            </a:pPr>
            <a:r>
              <a:rPr lang="ru-RU" sz="3600" b="1" i="1" dirty="0"/>
              <a:t>Волошин </a:t>
            </a:r>
            <a:r>
              <a:rPr lang="ru-RU" sz="3600" b="1" i="1" dirty="0" err="1"/>
              <a:t>Людмилі</a:t>
            </a:r>
            <a:r>
              <a:rPr lang="ru-RU" sz="3600" b="1" i="1" dirty="0"/>
              <a:t> </a:t>
            </a:r>
            <a:r>
              <a:rPr lang="ru-RU" sz="3600" b="1" i="1" dirty="0" err="1"/>
              <a:t>Олексіївні</a:t>
            </a:r>
            <a:r>
              <a:rPr lang="ru-RU" sz="3600" b="1" i="1" dirty="0"/>
              <a:t>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3600" dirty="0" smtClean="0"/>
              <a:t>(</a:t>
            </a:r>
            <a:r>
              <a:rPr lang="ru-RU" sz="3600" dirty="0" err="1"/>
              <a:t>конт</a:t>
            </a:r>
            <a:r>
              <a:rPr lang="ru-RU" sz="3600" dirty="0"/>
              <a:t>. тел. </a:t>
            </a:r>
            <a:r>
              <a:rPr lang="ru-RU" sz="3600" dirty="0" smtClean="0"/>
              <a:t>59-61-10)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4595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613</TotalTime>
  <Words>1533</Words>
  <Application>Microsoft Office PowerPoint</Application>
  <PresentationFormat>Экран (4:3)</PresentationFormat>
  <Paragraphs>268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Наукова бібліотека ДВНЗ “Прикарпатський національний університет імені Василя Стефаника”</vt:lpstr>
      <vt:lpstr>                 Віртуальне засідання  кафедри : </vt:lpstr>
      <vt:lpstr>Загальна інформація про фонди бібліотеки університету</vt:lpstr>
      <vt:lpstr>Інформація про надходження літератури у фонди бібліотеки</vt:lpstr>
      <vt:lpstr>Умовні скорочення місця знаходження літератури у фондах Наукової бібліотеки</vt:lpstr>
      <vt:lpstr>Література з питань соціальної педагогіки, яка надійшла у фонди бібліотеки у 2014-2015 році</vt:lpstr>
      <vt:lpstr>Презентация PowerPoint</vt:lpstr>
      <vt:lpstr>Якщо ви хочете замовити книги, електронні видання, тоді необхідно заповнити бланк встановленого зразка: </vt:lpstr>
      <vt:lpstr>Презентация PowerPoint</vt:lpstr>
      <vt:lpstr>Забезпечення літературою дисциплін кафедри соціальної педагогіки</vt:lpstr>
      <vt:lpstr>Перелік дисциплін кафедри соціальної педагогіки</vt:lpstr>
      <vt:lpstr>Презентация PowerPoint</vt:lpstr>
      <vt:lpstr>Бібліографічний огляд актуальної літератури з питань соціальної педагогіки</vt:lpstr>
      <vt:lpstr>                                          </vt:lpstr>
      <vt:lpstr>Презентация PowerPoint</vt:lpstr>
      <vt:lpstr>Презентация PowerPoint</vt:lpstr>
      <vt:lpstr>Презентация PowerPoint</vt:lpstr>
      <vt:lpstr> Довідково-енциклопедичні видання з соціальної педагогіки</vt:lpstr>
      <vt:lpstr>Виставки нових надходжень</vt:lpstr>
      <vt:lpstr>                                                       </vt:lpstr>
      <vt:lpstr>Презентация PowerPoint</vt:lpstr>
      <vt:lpstr>                                Періодичні видання з питань соціальної педагогіки </vt:lpstr>
      <vt:lpstr>Презентация PowerPoint</vt:lpstr>
      <vt:lpstr>Державні бібліографічні покажчики України</vt:lpstr>
      <vt:lpstr>Презентация PowerPoint</vt:lpstr>
      <vt:lpstr>Презентация PowerPoint</vt:lpstr>
      <vt:lpstr>Працівниками інформаційно-бібліографічного відділу підготовлено тематичний бібліографічний покажчик                       “Соціальна педагогіка”.  Зі змістом можна ознайомитися на сайті бібліотеки http://lib.pu.If.ua/</vt:lpstr>
      <vt:lpstr>Шановні викладачі! </vt:lpstr>
      <vt:lpstr>ББК (Бібліотечно-Бібліографічна Класифікація)  та УДК (Універсальна Десяткова Класифікація)</vt:lpstr>
      <vt:lpstr>Для самостійного визначення індексів ББК пропонуємо таблиці:  </vt:lpstr>
      <vt:lpstr>Презентация PowerPoint</vt:lpstr>
      <vt:lpstr>Бібліографічний опис документа</vt:lpstr>
      <vt:lpstr>Щиро вдячні за увагу!!!  Раді бачити Вас у нашій бібліотеці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д</cp:lastModifiedBy>
  <cp:revision>93</cp:revision>
  <dcterms:created xsi:type="dcterms:W3CDTF">2015-10-18T15:26:47Z</dcterms:created>
  <dcterms:modified xsi:type="dcterms:W3CDTF">2015-11-03T10:20:42Z</dcterms:modified>
</cp:coreProperties>
</file>